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7" r:id="rId3"/>
    <p:sldId id="265" r:id="rId4"/>
    <p:sldId id="266" r:id="rId5"/>
    <p:sldId id="257" r:id="rId6"/>
    <p:sldId id="272" r:id="rId7"/>
    <p:sldId id="273" r:id="rId8"/>
    <p:sldId id="258" r:id="rId9"/>
    <p:sldId id="268" r:id="rId10"/>
    <p:sldId id="259" r:id="rId11"/>
    <p:sldId id="269" r:id="rId12"/>
    <p:sldId id="262" r:id="rId13"/>
    <p:sldId id="263" r:id="rId14"/>
    <p:sldId id="260" r:id="rId15"/>
    <p:sldId id="261" r:id="rId16"/>
    <p:sldId id="264" r:id="rId17"/>
    <p:sldId id="270" r:id="rId18"/>
    <p:sldId id="271" r:id="rId19"/>
    <p:sldId id="298" r:id="rId20"/>
    <p:sldId id="274" r:id="rId21"/>
    <p:sldId id="276" r:id="rId22"/>
    <p:sldId id="297" r:id="rId23"/>
    <p:sldId id="275" r:id="rId24"/>
    <p:sldId id="296" r:id="rId25"/>
    <p:sldId id="277" r:id="rId26"/>
    <p:sldId id="278" r:id="rId27"/>
    <p:sldId id="279" r:id="rId28"/>
    <p:sldId id="280" r:id="rId29"/>
    <p:sldId id="281" r:id="rId30"/>
    <p:sldId id="282" r:id="rId31"/>
    <p:sldId id="284" r:id="rId32"/>
    <p:sldId id="285" r:id="rId33"/>
    <p:sldId id="286" r:id="rId34"/>
    <p:sldId id="287" r:id="rId35"/>
    <p:sldId id="288" r:id="rId36"/>
    <p:sldId id="283" r:id="rId37"/>
    <p:sldId id="290" r:id="rId38"/>
    <p:sldId id="291" r:id="rId39"/>
    <p:sldId id="294" r:id="rId40"/>
    <p:sldId id="295" r:id="rId41"/>
    <p:sldId id="292" r:id="rId42"/>
    <p:sldId id="293" r:id="rId43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388" y="739588"/>
            <a:ext cx="8513762" cy="2729753"/>
          </a:xfrm>
        </p:spPr>
        <p:txBody>
          <a:bodyPr>
            <a:noAutofit/>
          </a:bodyPr>
          <a:lstStyle>
            <a:lvl1pPr algn="l">
              <a:lnSpc>
                <a:spcPts val="10800"/>
              </a:lnSpc>
              <a:defRPr sz="10000" b="1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388" y="3505200"/>
            <a:ext cx="4683050" cy="1344706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4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75294"/>
            <a:ext cx="1600200" cy="365125"/>
          </a:xfrm>
        </p:spPr>
        <p:txBody>
          <a:bodyPr/>
          <a:lstStyle>
            <a:lvl1pPr>
              <a:defRPr sz="1100">
                <a:solidFill>
                  <a:schemeClr val="tx2"/>
                </a:solidFill>
              </a:defRPr>
            </a:lvl1pPr>
          </a:lstStyle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9800" y="6275294"/>
            <a:ext cx="5638800" cy="365125"/>
          </a:xfrm>
        </p:spPr>
        <p:txBody>
          <a:bodyPr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275294"/>
            <a:ext cx="609600" cy="365125"/>
          </a:xfr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3" y="1227427"/>
            <a:ext cx="3657600" cy="566738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194096">
            <a:off x="4845353" y="975801"/>
            <a:ext cx="3496570" cy="4747249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3" y="1799793"/>
            <a:ext cx="3657600" cy="399140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sopra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319004">
            <a:off x="2075968" y="741009"/>
            <a:ext cx="4914362" cy="3240064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magini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 rot="21346724">
            <a:off x="436037" y="494284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11" y="4329953"/>
            <a:ext cx="7907151" cy="927847"/>
          </a:xfrm>
        </p:spPr>
        <p:txBody>
          <a:bodyPr anchor="b" anchorCtr="0">
            <a:noAutofit/>
          </a:bodyPr>
          <a:lstStyle>
            <a:lvl1pPr algn="l">
              <a:defRPr sz="360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34196" y="5257800"/>
            <a:ext cx="7904950" cy="9906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0" indent="0">
              <a:buNone/>
              <a:defRPr sz="1800"/>
            </a:lvl2pPr>
            <a:lvl3pPr marL="0" indent="0">
              <a:buNone/>
              <a:defRPr sz="1800"/>
            </a:lvl3pPr>
            <a:lvl4pPr marL="0" indent="0">
              <a:buNone/>
              <a:defRPr sz="1800"/>
            </a:lvl4pPr>
            <a:lvl5pPr marL="0" indent="0">
              <a:buNone/>
              <a:defRPr sz="1800"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 rot="152337">
            <a:off x="4118577" y="735553"/>
            <a:ext cx="4663440" cy="3030003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spcBef>
                <a:spcPts val="20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72400" y="685801"/>
            <a:ext cx="757518" cy="5440680"/>
          </a:xfrm>
        </p:spPr>
        <p:txBody>
          <a:bodyPr vert="eaVert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1825" y="685801"/>
            <a:ext cx="6561137" cy="5440680"/>
          </a:xfrm>
        </p:spPr>
        <p:txBody>
          <a:bodyPr vert="eaVert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spcBef>
                <a:spcPts val="22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8355714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zione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151" y="4822206"/>
            <a:ext cx="8511989" cy="1446975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ts val="13800"/>
              </a:lnSpc>
              <a:defRPr sz="13500" b="1" cap="none" spc="-250" baseline="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874" y="3525980"/>
            <a:ext cx="4428426" cy="1270752"/>
          </a:xfrm>
        </p:spPr>
        <p:txBody>
          <a:bodyPr lIns="0" tIns="0" rIns="0" bIns="0" anchor="b">
            <a:normAutofit/>
          </a:bodyPr>
          <a:lstStyle>
            <a:lvl1pPr marL="0" indent="0" algn="l">
              <a:buNone/>
              <a:defRPr sz="4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 rot="21263043">
            <a:off x="5231118" y="261015"/>
            <a:ext cx="3433660" cy="4204035"/>
          </a:xfrm>
          <a:prstGeom prst="rect">
            <a:avLst/>
          </a:prstGeom>
          <a:noFill/>
          <a:ln w="177800" cap="sq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2012" y="2057400"/>
            <a:ext cx="3863788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6" y="2057400"/>
            <a:ext cx="3867912" cy="4068763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545" y="1546412"/>
            <a:ext cx="3867912" cy="464950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936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313" y="1545018"/>
            <a:ext cx="3867912" cy="466344"/>
          </a:xfrm>
        </p:spPr>
        <p:txBody>
          <a:bodyPr anchor="b">
            <a:noAutofit/>
          </a:bodyPr>
          <a:lstStyle>
            <a:lvl1pPr marL="0" indent="0" algn="ctr">
              <a:buNone/>
              <a:defRPr sz="26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313" y="2147887"/>
            <a:ext cx="3867912" cy="395128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  <p:sp>
        <p:nvSpPr>
          <p:cNvPr id="12" name="Rectangle 11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Rectangle 12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 flipH="1">
            <a:off x="4574241" y="1694516"/>
            <a:ext cx="18288" cy="438912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1720103"/>
            <a:ext cx="3657600" cy="116205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650" y="658906"/>
            <a:ext cx="3819338" cy="5467258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800"/>
            </a:lvl3pPr>
            <a:lvl4pPr>
              <a:spcBef>
                <a:spcPts val="600"/>
              </a:spcBef>
              <a:defRPr sz="1800"/>
            </a:lvl4pPr>
            <a:lvl5pPr>
              <a:spcBef>
                <a:spcPts val="600"/>
              </a:spcBef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825" y="2877671"/>
            <a:ext cx="3657600" cy="2339788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2775" y="582706"/>
            <a:ext cx="79184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8358" y="2044700"/>
            <a:ext cx="7167284" cy="4081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275294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5C4F0C0-230A-6C45-A6A3-E765EDACA88B}" type="datetimeFigureOut">
              <a:rPr lang="it-IT" smtClean="0"/>
              <a:pPr/>
              <a:t>29/11/16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5318" y="6275294"/>
            <a:ext cx="56432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275294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D703BFDD-EC9A-724D-BED2-24835631B732}" type="slidenum">
              <a:rPr lang="it-IT" smtClean="0"/>
              <a:pPr/>
              <a:t>‹n.›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ct val="20000"/>
        </a:spcBef>
        <a:buClr>
          <a:schemeClr val="bg2"/>
        </a:buClr>
        <a:buSzPct val="90000"/>
        <a:buFont typeface="Wingdings 2" pitchFamily="18" charset="2"/>
        <a:buChar char="Ü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gi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L’EGITTO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i="1" dirty="0" smtClean="0"/>
              <a:t>Dono del Nilo</a:t>
            </a:r>
            <a:endParaRPr lang="it-IT" b="1" i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DIVISIONE DELL’EGITTO</a:t>
            </a:r>
            <a:endParaRPr lang="it-IT" dirty="0"/>
          </a:p>
        </p:txBody>
      </p:sp>
      <p:pic>
        <p:nvPicPr>
          <p:cNvPr id="3" name="Immagine 2" descr="slide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84868"/>
            <a:ext cx="9144000" cy="5373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ALTO E BASSO EGITTO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118603" y="2598147"/>
            <a:ext cx="68281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dirty="0" smtClean="0"/>
              <a:t>La Valle è chiamata anche l’alto Egitto, il Delta, invece, basso Egitto. Comprendono circa 34000 kmq di terreno irrigabile dal fiume per mezzo di canali, e dunque coltivabile. 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NILO</a:t>
            </a:r>
            <a:endParaRPr lang="it-IT" dirty="0"/>
          </a:p>
        </p:txBody>
      </p:sp>
      <p:pic>
        <p:nvPicPr>
          <p:cNvPr id="3" name="Immagine 2" descr="57184_Tour_Il_Nilo_e_il_Mare_Egitto_4841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5271"/>
            <a:ext cx="9144000" cy="5242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DALL’AEREO</a:t>
            </a:r>
            <a:endParaRPr lang="it-IT" dirty="0"/>
          </a:p>
        </p:txBody>
      </p:sp>
      <p:pic>
        <p:nvPicPr>
          <p:cNvPr id="3" name="Immagine 2" descr="eg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656688"/>
            <a:ext cx="9144000" cy="5201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smtClean="0"/>
              <a:t>DELTA  </a:t>
            </a:r>
            <a:endParaRPr lang="it-IT" dirty="0"/>
          </a:p>
        </p:txBody>
      </p:sp>
      <p:pic>
        <p:nvPicPr>
          <p:cNvPr id="3" name="Immagine 2" descr="bVN4fag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144000" cy="5440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DELTA DAL SATELLITE</a:t>
            </a:r>
            <a:endParaRPr lang="it-IT" dirty="0"/>
          </a:p>
        </p:txBody>
      </p:sp>
      <p:pic>
        <p:nvPicPr>
          <p:cNvPr id="3" name="Immagine 2" descr="deltadeln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7343"/>
            <a:ext cx="9144000" cy="52206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REGIME DEL NILO</a:t>
            </a:r>
            <a:endParaRPr lang="it-IT" dirty="0"/>
          </a:p>
        </p:txBody>
      </p:sp>
      <p:pic>
        <p:nvPicPr>
          <p:cNvPr id="3" name="Immagine 2" descr="crecidas del Nil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" y="1670050"/>
            <a:ext cx="9144000" cy="518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REGOLARITA’ DEL NILO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988358" y="1670494"/>
            <a:ext cx="7167284" cy="4970066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b="1" dirty="0" smtClean="0"/>
              <a:t>GIUGNO</a:t>
            </a:r>
            <a:r>
              <a:rPr lang="it-IT" dirty="0" smtClean="0"/>
              <a:t>: </a:t>
            </a:r>
            <a:r>
              <a:rPr lang="it-IT" i="1" dirty="0" smtClean="0"/>
              <a:t>inondazione</a:t>
            </a:r>
            <a:r>
              <a:rPr lang="it-IT" dirty="0" smtClean="0"/>
              <a:t> (alimentata dalle piogge dell’Africa subtropicale)</a:t>
            </a:r>
          </a:p>
          <a:p>
            <a:pPr algn="just"/>
            <a:r>
              <a:rPr lang="it-IT" b="1" dirty="0" smtClean="0"/>
              <a:t>GIUGNO </a:t>
            </a:r>
            <a:r>
              <a:rPr lang="it-IT" b="1" dirty="0" err="1" smtClean="0"/>
              <a:t>–</a:t>
            </a:r>
            <a:r>
              <a:rPr lang="it-IT" b="1" dirty="0" smtClean="0"/>
              <a:t> META’ LUGLIO</a:t>
            </a:r>
            <a:r>
              <a:rPr lang="it-IT" dirty="0" smtClean="0"/>
              <a:t>: </a:t>
            </a:r>
            <a:r>
              <a:rPr lang="it-IT" i="1" dirty="0" smtClean="0"/>
              <a:t>infiltrazione</a:t>
            </a:r>
            <a:r>
              <a:rPr lang="it-IT" dirty="0" smtClean="0"/>
              <a:t> (i terreni arabili si inumidivano dal di sotto)</a:t>
            </a:r>
          </a:p>
          <a:p>
            <a:pPr algn="just"/>
            <a:r>
              <a:rPr lang="it-IT" b="1" dirty="0" smtClean="0"/>
              <a:t>META’ LUGLIO </a:t>
            </a:r>
            <a:r>
              <a:rPr lang="it-IT" b="1" dirty="0" err="1" smtClean="0"/>
              <a:t>–</a:t>
            </a:r>
            <a:r>
              <a:rPr lang="it-IT" b="1" dirty="0" smtClean="0"/>
              <a:t> META’ SETTEMBRE</a:t>
            </a:r>
            <a:r>
              <a:rPr lang="it-IT" dirty="0" smtClean="0"/>
              <a:t>: </a:t>
            </a:r>
            <a:r>
              <a:rPr lang="it-IT" i="1" dirty="0" smtClean="0"/>
              <a:t>straripamento</a:t>
            </a:r>
            <a:r>
              <a:rPr lang="it-IT" dirty="0" smtClean="0"/>
              <a:t> (le terre circostanti venivano ricoperte da due metri d’acqua)</a:t>
            </a:r>
          </a:p>
          <a:p>
            <a:pPr algn="just"/>
            <a:r>
              <a:rPr lang="it-IT" b="1" dirty="0" smtClean="0"/>
              <a:t>META’ SETTEMBRE</a:t>
            </a:r>
            <a:r>
              <a:rPr lang="it-IT" i="1" dirty="0" smtClean="0"/>
              <a:t>: ritiro </a:t>
            </a:r>
            <a:r>
              <a:rPr lang="it-IT" dirty="0" smtClean="0"/>
              <a:t>delle acque</a:t>
            </a:r>
          </a:p>
          <a:p>
            <a:pPr algn="just"/>
            <a:r>
              <a:rPr lang="it-IT" b="1" dirty="0" smtClean="0"/>
              <a:t>DALLA META’ </a:t>
            </a:r>
            <a:r>
              <a:rPr lang="it-IT" b="1" dirty="0" err="1" smtClean="0"/>
              <a:t>DI</a:t>
            </a:r>
            <a:r>
              <a:rPr lang="it-IT" b="1" dirty="0" smtClean="0"/>
              <a:t> OTTOBRE</a:t>
            </a:r>
            <a:r>
              <a:rPr lang="it-IT" dirty="0" smtClean="0"/>
              <a:t>: il Nilo rientrava nel suo letto e lasciava un terreno umidificato, ricco di sali minerali e detriti organici, preziosi per la coltivazione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PAESE DEI CANALI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775" y="1654426"/>
            <a:ext cx="7205797" cy="5203574"/>
          </a:xfrm>
        </p:spPr>
        <p:txBody>
          <a:bodyPr/>
          <a:lstStyle/>
          <a:p>
            <a:pPr algn="just">
              <a:buNone/>
            </a:pPr>
            <a:r>
              <a:rPr lang="it-IT" dirty="0" smtClean="0"/>
              <a:t>Dimensioni, forme e orientamento dei canali erano essenziali alla buona riuscita del sistema: era indispensabile stabilire una precisa gerarchia tra le arterie minori e maggiori, calcolare la profondità e la pendenza dei singoli elementi.</a:t>
            </a:r>
          </a:p>
          <a:p>
            <a:pPr algn="just">
              <a:buNone/>
            </a:pPr>
            <a:r>
              <a:rPr lang="it-IT" dirty="0" smtClean="0"/>
              <a:t>Dovevano essere spesso mantenuti perché gli argini avevano bisogno di manutenzione.</a:t>
            </a:r>
          </a:p>
          <a:p>
            <a:pPr algn="just">
              <a:buNone/>
            </a:pPr>
            <a:r>
              <a:rPr lang="it-IT" dirty="0" smtClean="0"/>
              <a:t>Era poi essenziale risolvere alcuni problemi, come per esempio la </a:t>
            </a:r>
            <a:r>
              <a:rPr lang="it-IT" b="1" dirty="0" err="1" smtClean="0"/>
              <a:t>salinizzazione</a:t>
            </a:r>
            <a:r>
              <a:rPr lang="it-IT" dirty="0" smtClean="0"/>
              <a:t> dei suoli, conseguenza della coltivazione intensiva che impediva la germinazione delle piante.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L’organizzazione burocratica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358" y="1557867"/>
            <a:ext cx="7167284" cy="5164665"/>
          </a:xfrm>
        </p:spPr>
        <p:txBody>
          <a:bodyPr>
            <a:noAutofit/>
          </a:bodyPr>
          <a:lstStyle/>
          <a:p>
            <a:pPr algn="just"/>
            <a:r>
              <a:rPr lang="it-IT" dirty="0" smtClean="0"/>
              <a:t>La burocrazia è </a:t>
            </a:r>
            <a:r>
              <a:rPr lang="it-IT" b="1" dirty="0" smtClean="0"/>
              <a:t>l’insieme dei funzionari </a:t>
            </a:r>
            <a:r>
              <a:rPr lang="it-IT" dirty="0" smtClean="0"/>
              <a:t>– i burocrati – che, seguendo le direttive del potere politico, si occupano di amministrare lo stato. </a:t>
            </a:r>
          </a:p>
          <a:p>
            <a:pPr algn="just"/>
            <a:r>
              <a:rPr lang="it-IT" dirty="0" smtClean="0"/>
              <a:t>Questi funzionari </a:t>
            </a:r>
            <a:r>
              <a:rPr lang="it-IT" b="1" dirty="0" smtClean="0"/>
              <a:t>devono registrare entrate ed uscite</a:t>
            </a:r>
            <a:r>
              <a:rPr lang="it-IT" dirty="0" smtClean="0"/>
              <a:t>, annotando l’entità dei tributi e delle offerte; le riserve alimentari; le spese per l’esercito, gli operai e gli artigiani; i costi di costruzione di edifici e canali.</a:t>
            </a:r>
          </a:p>
          <a:p>
            <a:pPr algn="just"/>
            <a:r>
              <a:rPr lang="it-IT" dirty="0" smtClean="0"/>
              <a:t>Si forma una </a:t>
            </a:r>
            <a:r>
              <a:rPr lang="it-IT" b="1" dirty="0" smtClean="0"/>
              <a:t>classe di specialisti della scrittura </a:t>
            </a:r>
            <a:r>
              <a:rPr lang="it-IT" dirty="0" smtClean="0"/>
              <a:t>che, per conto dello stato, registra le leggi e amministra la giustizia e, per conto dei privati, le interpreta o cura le azioni giudiziarie.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4419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CHE COSA SAPPIAMO GIA’?</a:t>
            </a:r>
            <a:endParaRPr lang="it-IT" dirty="0"/>
          </a:p>
        </p:txBody>
      </p:sp>
      <p:pic>
        <p:nvPicPr>
          <p:cNvPr id="3" name="Immagine 2" descr="punto-di-doman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36" y="2318525"/>
            <a:ext cx="4078241" cy="3728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REGNI E PERIODI INTERMEDI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 </a:t>
            </a:r>
            <a:r>
              <a:rPr lang="en-US" b="1" dirty="0" err="1" smtClean="0"/>
              <a:t>storia</a:t>
            </a:r>
            <a:r>
              <a:rPr lang="en-US" b="1" dirty="0" smtClean="0"/>
              <a:t> </a:t>
            </a:r>
            <a:r>
              <a:rPr lang="en-US" b="1" dirty="0" err="1" smtClean="0"/>
              <a:t>dell’antico</a:t>
            </a:r>
            <a:r>
              <a:rPr lang="en-US" b="1" dirty="0" smtClean="0"/>
              <a:t> </a:t>
            </a:r>
            <a:r>
              <a:rPr lang="en-US" b="1" dirty="0" err="1" smtClean="0"/>
              <a:t>Egi</a:t>
            </a:r>
            <a:r>
              <a:rPr lang="en-US" dirty="0" err="1" smtClean="0"/>
              <a:t>tto</a:t>
            </a:r>
            <a:r>
              <a:rPr lang="en-US" dirty="0" smtClean="0"/>
              <a:t> </a:t>
            </a:r>
            <a:r>
              <a:rPr lang="en-US" dirty="0" err="1" smtClean="0"/>
              <a:t>solitamente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divide in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b="1" dirty="0" smtClean="0"/>
              <a:t>REGNI</a:t>
            </a:r>
            <a:r>
              <a:rPr lang="en-US" dirty="0" smtClean="0"/>
              <a:t>: </a:t>
            </a:r>
            <a:r>
              <a:rPr lang="en-US" dirty="0" err="1" smtClean="0"/>
              <a:t>fasi</a:t>
            </a:r>
            <a:r>
              <a:rPr lang="en-US" dirty="0" smtClean="0"/>
              <a:t> </a:t>
            </a:r>
            <a:r>
              <a:rPr lang="en-US" dirty="0" err="1" smtClean="0"/>
              <a:t>caratterizzate</a:t>
            </a:r>
            <a:r>
              <a:rPr lang="en-US" dirty="0" smtClean="0"/>
              <a:t> da un forte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b="1" dirty="0" smtClean="0"/>
              <a:t>PERIODI INTERMEDI</a:t>
            </a:r>
            <a:r>
              <a:rPr lang="en-US" dirty="0" smtClean="0"/>
              <a:t>: </a:t>
            </a:r>
            <a:r>
              <a:rPr lang="en-US" dirty="0" err="1" smtClean="0"/>
              <a:t>epoche</a:t>
            </a:r>
            <a:r>
              <a:rPr lang="en-US" dirty="0" smtClean="0"/>
              <a:t> di </a:t>
            </a:r>
            <a:r>
              <a:rPr lang="en-US" dirty="0" err="1" smtClean="0"/>
              <a:t>frammentazione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76099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CONOSCENZA DELLA STORIA EGIZIA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870075"/>
            <a:ext cx="7167284" cy="4575175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I </a:t>
            </a:r>
            <a:r>
              <a:rPr lang="en-US" dirty="0" err="1" smtClean="0"/>
              <a:t>faraoni</a:t>
            </a:r>
            <a:r>
              <a:rPr lang="en-US" dirty="0" smtClean="0"/>
              <a:t> </a:t>
            </a:r>
            <a:r>
              <a:rPr lang="en-US" dirty="0" err="1" smtClean="0"/>
              <a:t>erano</a:t>
            </a:r>
            <a:r>
              <a:rPr lang="en-US" dirty="0" smtClean="0"/>
              <a:t>  </a:t>
            </a:r>
            <a:r>
              <a:rPr lang="en-US" b="1" dirty="0" err="1" smtClean="0"/>
              <a:t>personaggi</a:t>
            </a:r>
            <a:r>
              <a:rPr lang="en-US" b="1" dirty="0" smtClean="0"/>
              <a:t> </a:t>
            </a:r>
            <a:r>
              <a:rPr lang="en-US" b="1" dirty="0" err="1" smtClean="0"/>
              <a:t>divini</a:t>
            </a:r>
            <a:r>
              <a:rPr lang="en-US" b="1" dirty="0" smtClean="0"/>
              <a:t> o quasi </a:t>
            </a:r>
            <a:r>
              <a:rPr lang="en-US" b="1" dirty="0" err="1" smtClean="0"/>
              <a:t>divini</a:t>
            </a:r>
            <a:endParaRPr lang="en-US" dirty="0" smtClean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err="1"/>
              <a:t>P</a:t>
            </a:r>
            <a:r>
              <a:rPr lang="en-US" dirty="0" err="1" smtClean="0"/>
              <a:t>arlavano</a:t>
            </a:r>
            <a:r>
              <a:rPr lang="en-US" dirty="0" smtClean="0"/>
              <a:t> di </a:t>
            </a:r>
            <a:r>
              <a:rPr lang="en-US" dirty="0" err="1" smtClean="0"/>
              <a:t>sè</a:t>
            </a:r>
            <a:r>
              <a:rPr lang="en-US" dirty="0" smtClean="0"/>
              <a:t> in </a:t>
            </a:r>
            <a:r>
              <a:rPr lang="en-US" dirty="0" err="1" smtClean="0"/>
              <a:t>modo</a:t>
            </a:r>
            <a:r>
              <a:rPr lang="en-US" dirty="0" smtClean="0"/>
              <a:t> </a:t>
            </a:r>
            <a:r>
              <a:rPr lang="en-US" b="1" dirty="0" err="1" smtClean="0"/>
              <a:t>ripetitivo</a:t>
            </a:r>
            <a:r>
              <a:rPr lang="en-US" dirty="0" smtClean="0"/>
              <a:t>, secondo </a:t>
            </a:r>
            <a:r>
              <a:rPr lang="en-US" dirty="0" err="1" smtClean="0"/>
              <a:t>quanto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tramandava</a:t>
            </a:r>
            <a:r>
              <a:rPr lang="en-US" dirty="0" smtClean="0"/>
              <a:t> </a:t>
            </a:r>
            <a:r>
              <a:rPr lang="en-US" dirty="0" err="1" smtClean="0"/>
              <a:t>nei</a:t>
            </a:r>
            <a:r>
              <a:rPr lang="en-US" dirty="0" smtClean="0"/>
              <a:t> </a:t>
            </a:r>
            <a:r>
              <a:rPr lang="en-US" dirty="0" err="1" smtClean="0"/>
              <a:t>secoli</a:t>
            </a:r>
            <a:r>
              <a:rPr lang="en-US" dirty="0" smtClean="0"/>
              <a:t>: non </a:t>
            </a:r>
            <a:r>
              <a:rPr lang="en-US" dirty="0" err="1" smtClean="0"/>
              <a:t>concedevano</a:t>
            </a:r>
            <a:r>
              <a:rPr lang="en-US" dirty="0" smtClean="0"/>
              <a:t>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spazio</a:t>
            </a:r>
            <a:r>
              <a:rPr lang="en-US" dirty="0" smtClean="0"/>
              <a:t> </a:t>
            </a:r>
            <a:r>
              <a:rPr lang="en-US" dirty="0" err="1" smtClean="0"/>
              <a:t>alla</a:t>
            </a:r>
            <a:r>
              <a:rPr lang="en-US" dirty="0" smtClean="0"/>
              <a:t> </a:t>
            </a:r>
            <a:r>
              <a:rPr lang="en-US" dirty="0" err="1" smtClean="0"/>
              <a:t>narrazione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loro</a:t>
            </a:r>
            <a:r>
              <a:rPr lang="en-US" dirty="0" smtClean="0"/>
              <a:t> vita </a:t>
            </a:r>
            <a:r>
              <a:rPr lang="en-US" dirty="0" err="1" smtClean="0"/>
              <a:t>concreta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È</a:t>
            </a:r>
            <a:r>
              <a:rPr lang="en-US" dirty="0" smtClean="0"/>
              <a:t> molto </a:t>
            </a:r>
            <a:r>
              <a:rPr lang="en-US" dirty="0" err="1" smtClean="0"/>
              <a:t>difficile</a:t>
            </a:r>
            <a:r>
              <a:rPr lang="en-US" dirty="0" smtClean="0"/>
              <a:t> </a:t>
            </a:r>
            <a:r>
              <a:rPr lang="en-US" dirty="0" err="1" smtClean="0"/>
              <a:t>ricollegare</a:t>
            </a:r>
            <a:r>
              <a:rPr lang="en-US" dirty="0" smtClean="0"/>
              <a:t> ad un </a:t>
            </a:r>
            <a:r>
              <a:rPr lang="en-US" dirty="0" err="1" smtClean="0"/>
              <a:t>particolare</a:t>
            </a:r>
            <a:r>
              <a:rPr lang="en-US" dirty="0" smtClean="0"/>
              <a:t>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determinata</a:t>
            </a:r>
            <a:r>
              <a:rPr lang="en-US" dirty="0" smtClean="0"/>
              <a:t> </a:t>
            </a:r>
            <a:r>
              <a:rPr lang="en-US" dirty="0" err="1" smtClean="0"/>
              <a:t>scelta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33900" y="4730750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33900" y="2613025"/>
            <a:ext cx="0" cy="349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91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TEOCRAZIA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358" y="1371600"/>
            <a:ext cx="7167284" cy="4754564"/>
          </a:xfrm>
        </p:spPr>
        <p:txBody>
          <a:bodyPr>
            <a:noAutofit/>
          </a:bodyPr>
          <a:lstStyle/>
          <a:p>
            <a:pPr algn="just"/>
            <a:r>
              <a:rPr lang="it-IT" dirty="0" smtClean="0"/>
              <a:t>In Egitto si sviluppa una concezione politica diversa da quella che avranno greci e Romani: la teocrazia, ossia un modo di concepire l’autorità e amministrare il potere in cui la politica non è chiaramente distinta dalla religione: il sovrano è l’unico interprete della volontà divina o, come per gli </a:t>
            </a:r>
            <a:r>
              <a:rPr lang="it-IT" dirty="0" err="1" smtClean="0"/>
              <a:t>Egiizi</a:t>
            </a:r>
            <a:r>
              <a:rPr lang="it-IT" dirty="0" smtClean="0"/>
              <a:t>, egli stesso un dio in terra. </a:t>
            </a:r>
          </a:p>
          <a:p>
            <a:pPr algn="just"/>
            <a:r>
              <a:rPr lang="it-IT" dirty="0" smtClean="0"/>
              <a:t>Di solito la teocrazia si pone come una forma di governo autocratico, centralistica che limita il potere degli aristocratici e controlla direttamente l’esercito e la burocrazia, ma in cui la classe dei sacerdoti finisce per assumere un rilevo e un’influenza </a:t>
            </a:r>
            <a:r>
              <a:rPr lang="it-IT" sz="2400" dirty="0" smtClean="0"/>
              <a:t>particolari.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5896586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FASI DELLA STORIA EGIZIA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§"/>
            </a:pPr>
            <a:r>
              <a:rPr lang="en-US" b="1" dirty="0" smtClean="0"/>
              <a:t>PERIODO PREDINASTICO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ANTICO REGNO </a:t>
            </a:r>
            <a:r>
              <a:rPr lang="en-US" dirty="0" smtClean="0"/>
              <a:t>(2650 – 2200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PRIMO PERIODO INTERMEDIO </a:t>
            </a:r>
            <a:r>
              <a:rPr lang="en-US" dirty="0" smtClean="0"/>
              <a:t>(2200 – 2040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MEDIO REGNO </a:t>
            </a:r>
            <a:r>
              <a:rPr lang="en-US" dirty="0" smtClean="0"/>
              <a:t>(2040 – 1786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SECONDO PERIODO INTERMEDIO</a:t>
            </a:r>
            <a:r>
              <a:rPr lang="en-US" dirty="0" smtClean="0"/>
              <a:t> (1786 – 1570 </a:t>
            </a:r>
            <a:r>
              <a:rPr lang="en-US" dirty="0" err="1" smtClean="0"/>
              <a:t>a.C</a:t>
            </a:r>
            <a:r>
              <a:rPr lang="en-US" dirty="0" smtClean="0"/>
              <a:t>.)</a:t>
            </a:r>
          </a:p>
          <a:p>
            <a:pPr>
              <a:buFont typeface="Arial"/>
              <a:buChar char="•"/>
            </a:pPr>
            <a:r>
              <a:rPr lang="en-US" b="1" dirty="0" smtClean="0"/>
              <a:t>NUOVO REGNO </a:t>
            </a:r>
            <a:r>
              <a:rPr lang="en-US" dirty="0" smtClean="0"/>
              <a:t>(1570 – 1085 a. C.)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081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Periodo predinastico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358" y="1591732"/>
            <a:ext cx="7167284" cy="52662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2400" dirty="0" smtClean="0"/>
              <a:t>La storia egizia comincia con l’unificazione del Regno, composto da Basso Egitto ed Alto Egitto, ad opera di </a:t>
            </a:r>
            <a:r>
              <a:rPr lang="it-IT" sz="2400" dirty="0" err="1" smtClean="0"/>
              <a:t>Menes</a:t>
            </a:r>
            <a:r>
              <a:rPr lang="it-IT" sz="2400" dirty="0" smtClean="0"/>
              <a:t>, con cui ha inizia l’epoca predinastica. Dopo la formazione, intorno al 3100, di uno stato unitario, i faraoni fondarono la capitale a </a:t>
            </a:r>
            <a:r>
              <a:rPr lang="it-IT" sz="2400" dirty="0" err="1" smtClean="0"/>
              <a:t>This</a:t>
            </a:r>
            <a:r>
              <a:rPr lang="it-IT" sz="2400" dirty="0" smtClean="0"/>
              <a:t>. Con la terza dinastia* la capitale fu trasferita a Menfi (vicina all’imboccatura del delta del Nilo), in una posizione più strategica.</a:t>
            </a:r>
          </a:p>
          <a:p>
            <a:pPr marL="0" indent="0" algn="just">
              <a:buNone/>
            </a:pPr>
            <a:r>
              <a:rPr lang="it-IT" sz="2400" dirty="0" smtClean="0"/>
              <a:t>*la successione al trono di sovrani uniti da un vincolo di parentela.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202331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ANTICO REGNO</a:t>
            </a:r>
            <a:br>
              <a:rPr lang="en-US" dirty="0" smtClean="0"/>
            </a:br>
            <a:r>
              <a:rPr lang="en-US" sz="3300" dirty="0" smtClean="0"/>
              <a:t>2650-2200 </a:t>
            </a:r>
            <a:r>
              <a:rPr lang="en-US" sz="3300" dirty="0" err="1" smtClean="0"/>
              <a:t>a.C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7167284" cy="4289425"/>
          </a:xfrm>
        </p:spPr>
        <p:txBody>
          <a:bodyPr>
            <a:normAutofit/>
          </a:bodyPr>
          <a:lstStyle/>
          <a:p>
            <a:r>
              <a:rPr lang="en-US" dirty="0" err="1" smtClean="0"/>
              <a:t>Potere</a:t>
            </a:r>
            <a:r>
              <a:rPr lang="en-US" dirty="0" smtClean="0"/>
              <a:t> del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dirty="0" err="1" smtClean="0"/>
              <a:t>saldamente</a:t>
            </a:r>
            <a:r>
              <a:rPr lang="en-US" dirty="0" smtClean="0"/>
              <a:t> </a:t>
            </a:r>
            <a:r>
              <a:rPr lang="en-US" dirty="0" err="1" smtClean="0"/>
              <a:t>consolidato</a:t>
            </a:r>
            <a:r>
              <a:rPr lang="en-US" dirty="0" smtClean="0"/>
              <a:t> in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assolute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sua</a:t>
            </a:r>
            <a:r>
              <a:rPr lang="en-US" dirty="0" smtClean="0"/>
              <a:t> persona </a:t>
            </a:r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oggetto</a:t>
            </a:r>
            <a:r>
              <a:rPr lang="en-US" dirty="0" smtClean="0"/>
              <a:t> di un’ </a:t>
            </a:r>
            <a:r>
              <a:rPr lang="en-US" dirty="0" err="1" smtClean="0"/>
              <a:t>autentica</a:t>
            </a:r>
            <a:r>
              <a:rPr lang="en-US" dirty="0" smtClean="0"/>
              <a:t> </a:t>
            </a:r>
            <a:r>
              <a:rPr lang="en-US" dirty="0" err="1" smtClean="0"/>
              <a:t>venerazione</a:t>
            </a:r>
            <a:endParaRPr lang="en-US" dirty="0" smtClean="0"/>
          </a:p>
          <a:p>
            <a:r>
              <a:rPr lang="en-US" dirty="0" err="1" smtClean="0"/>
              <a:t>È</a:t>
            </a:r>
            <a:r>
              <a:rPr lang="en-US" dirty="0" smtClean="0"/>
              <a:t> </a:t>
            </a:r>
            <a:r>
              <a:rPr lang="en-US" dirty="0" err="1" smtClean="0"/>
              <a:t>l’epoca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grandi</a:t>
            </a:r>
            <a:r>
              <a:rPr lang="en-US" dirty="0" smtClean="0"/>
              <a:t> </a:t>
            </a:r>
            <a:r>
              <a:rPr lang="en-US" dirty="0" err="1" smtClean="0"/>
              <a:t>piramidi</a:t>
            </a:r>
            <a:endParaRPr lang="en-US" dirty="0" smtClean="0"/>
          </a:p>
          <a:p>
            <a:r>
              <a:rPr lang="en-US" dirty="0" err="1" smtClean="0"/>
              <a:t>Sistema</a:t>
            </a:r>
            <a:r>
              <a:rPr lang="en-US" dirty="0" smtClean="0"/>
              <a:t> ben </a:t>
            </a:r>
            <a:r>
              <a:rPr lang="en-US" dirty="0" err="1" smtClean="0"/>
              <a:t>organizzato</a:t>
            </a:r>
            <a:r>
              <a:rPr lang="en-US" dirty="0" smtClean="0"/>
              <a:t> di </a:t>
            </a:r>
            <a:r>
              <a:rPr lang="en-US" dirty="0" err="1" smtClean="0"/>
              <a:t>governatori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cje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riesce</a:t>
            </a:r>
            <a:r>
              <a:rPr lang="en-US" dirty="0" smtClean="0"/>
              <a:t> a </a:t>
            </a:r>
            <a:r>
              <a:rPr lang="en-US" dirty="0" err="1" smtClean="0"/>
              <a:t>controllare</a:t>
            </a:r>
            <a:endParaRPr lang="en-US" dirty="0" smtClean="0"/>
          </a:p>
          <a:p>
            <a:r>
              <a:rPr lang="en-US" dirty="0" err="1" smtClean="0"/>
              <a:t>Vengono</a:t>
            </a:r>
            <a:r>
              <a:rPr lang="en-US" dirty="0" smtClean="0"/>
              <a:t> </a:t>
            </a:r>
            <a:r>
              <a:rPr lang="en-US" dirty="0" err="1" smtClean="0"/>
              <a:t>compiute</a:t>
            </a:r>
            <a:r>
              <a:rPr lang="en-US" dirty="0" smtClean="0"/>
              <a:t> </a:t>
            </a:r>
            <a:r>
              <a:rPr lang="en-US" dirty="0" err="1" smtClean="0"/>
              <a:t>numerose</a:t>
            </a:r>
            <a:r>
              <a:rPr lang="en-US" dirty="0" smtClean="0"/>
              <a:t> </a:t>
            </a:r>
            <a:r>
              <a:rPr lang="en-US" dirty="0" err="1" smtClean="0"/>
              <a:t>campagne</a:t>
            </a:r>
            <a:r>
              <a:rPr lang="en-US" dirty="0" smtClean="0"/>
              <a:t> </a:t>
            </a:r>
            <a:r>
              <a:rPr lang="en-US" dirty="0" err="1" smtClean="0"/>
              <a:t>militari</a:t>
            </a:r>
            <a:r>
              <a:rPr lang="en-US" dirty="0" smtClean="0"/>
              <a:t> per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NUBIA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81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3m53c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21" y="222249"/>
            <a:ext cx="3887763" cy="6429375"/>
          </a:xfrm>
          <a:prstGeom prst="rect">
            <a:avLst/>
          </a:prstGeom>
        </p:spPr>
      </p:pic>
      <p:pic>
        <p:nvPicPr>
          <p:cNvPr id="9" name="Content Placeholder 8" descr="23m53cw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62" t="56815" r="-11765"/>
          <a:stretch/>
        </p:blipFill>
        <p:spPr>
          <a:xfrm>
            <a:off x="4587875" y="1508125"/>
            <a:ext cx="4667250" cy="2540000"/>
          </a:xfrm>
        </p:spPr>
      </p:pic>
      <p:cxnSp>
        <p:nvCxnSpPr>
          <p:cNvPr id="11" name="Straight Arrow Connector 10"/>
          <p:cNvCxnSpPr/>
          <p:nvPr/>
        </p:nvCxnSpPr>
        <p:spPr>
          <a:xfrm flipV="1">
            <a:off x="2968625" y="3460750"/>
            <a:ext cx="2016125" cy="1651000"/>
          </a:xfrm>
          <a:prstGeom prst="straightConnector1">
            <a:avLst/>
          </a:prstGeom>
          <a:ln>
            <a:solidFill>
              <a:schemeClr val="accent5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984750" y="4698999"/>
            <a:ext cx="37147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/>
              <a:t>Regione</a:t>
            </a:r>
            <a:r>
              <a:rPr lang="en-US" sz="2400" dirty="0" smtClean="0"/>
              <a:t> </a:t>
            </a:r>
            <a:r>
              <a:rPr lang="en-US" sz="2400" dirty="0" err="1" smtClean="0"/>
              <a:t>vitale</a:t>
            </a:r>
            <a:r>
              <a:rPr lang="en-US" sz="2400" dirty="0" smtClean="0"/>
              <a:t> 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rifornimento</a:t>
            </a:r>
            <a:r>
              <a:rPr lang="en-US" sz="2400" dirty="0" smtClean="0"/>
              <a:t> di ORO e di </a:t>
            </a:r>
            <a:r>
              <a:rPr lang="en-US" sz="2400" dirty="0" err="1" smtClean="0"/>
              <a:t>altri</a:t>
            </a:r>
            <a:r>
              <a:rPr lang="en-US" sz="2400" dirty="0" smtClean="0"/>
              <a:t> </a:t>
            </a:r>
            <a:r>
              <a:rPr lang="en-US" sz="2400" dirty="0" err="1" smtClean="0"/>
              <a:t>beni</a:t>
            </a:r>
            <a:r>
              <a:rPr lang="en-US" sz="2400" dirty="0" smtClean="0"/>
              <a:t> </a:t>
            </a:r>
            <a:r>
              <a:rPr lang="en-US" sz="2400" dirty="0" err="1" smtClean="0"/>
              <a:t>preziosi</a:t>
            </a:r>
            <a:r>
              <a:rPr lang="en-US" sz="2400" dirty="0" smtClean="0"/>
              <a:t>: </a:t>
            </a:r>
            <a:r>
              <a:rPr lang="en-US" sz="2400" dirty="0" err="1" smtClean="0"/>
              <a:t>ebano</a:t>
            </a:r>
            <a:r>
              <a:rPr lang="en-US" sz="2400" dirty="0" smtClean="0"/>
              <a:t>, </a:t>
            </a:r>
            <a:r>
              <a:rPr lang="en-US" sz="2400" dirty="0" err="1" smtClean="0"/>
              <a:t>avorio</a:t>
            </a:r>
            <a:r>
              <a:rPr lang="en-US" sz="2400" dirty="0" smtClean="0"/>
              <a:t>, </a:t>
            </a:r>
            <a:r>
              <a:rPr lang="en-US" sz="2400" dirty="0" err="1" smtClean="0"/>
              <a:t>pelli</a:t>
            </a:r>
            <a:r>
              <a:rPr lang="en-US" sz="2400" dirty="0" smtClean="0"/>
              <a:t> di </a:t>
            </a:r>
            <a:r>
              <a:rPr lang="en-US" sz="2400" dirty="0" err="1" smtClean="0"/>
              <a:t>leopardo</a:t>
            </a:r>
            <a:r>
              <a:rPr lang="en-US" sz="2400" dirty="0" smtClean="0"/>
              <a:t>...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946969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PRIMO PERIODO INTERMEDIO</a:t>
            </a:r>
            <a:br>
              <a:rPr lang="en-US" dirty="0" smtClean="0"/>
            </a:br>
            <a:r>
              <a:rPr lang="en-US" sz="3300" dirty="0" smtClean="0"/>
              <a:t>2200 – 2040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posizione</a:t>
            </a:r>
            <a:r>
              <a:rPr lang="en-US" dirty="0" smtClean="0"/>
              <a:t> di </a:t>
            </a:r>
            <a:r>
              <a:rPr lang="en-US" dirty="0" err="1" smtClean="0"/>
              <a:t>forza</a:t>
            </a:r>
            <a:r>
              <a:rPr lang="en-US" dirty="0" smtClean="0"/>
              <a:t> del </a:t>
            </a:r>
            <a:r>
              <a:rPr lang="en-US" dirty="0" err="1" smtClean="0"/>
              <a:t>potere</a:t>
            </a:r>
            <a:r>
              <a:rPr lang="en-US" dirty="0" smtClean="0"/>
              <a:t> </a:t>
            </a:r>
            <a:r>
              <a:rPr lang="en-US" dirty="0" err="1" smtClean="0"/>
              <a:t>centrale</a:t>
            </a:r>
            <a:r>
              <a:rPr lang="en-US" dirty="0" smtClean="0"/>
              <a:t> </a:t>
            </a:r>
            <a:r>
              <a:rPr lang="en-US" dirty="0" err="1" smtClean="0"/>
              <a:t>viene</a:t>
            </a:r>
            <a:r>
              <a:rPr lang="en-US" dirty="0" smtClean="0"/>
              <a:t> </a:t>
            </a:r>
            <a:r>
              <a:rPr lang="en-US" dirty="0" err="1" smtClean="0"/>
              <a:t>meno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 err="1" smtClean="0"/>
              <a:t>Governatori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prendono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sopravvento</a:t>
            </a:r>
            <a:r>
              <a:rPr lang="en-US" dirty="0" smtClean="0"/>
              <a:t> e </a:t>
            </a:r>
            <a:r>
              <a:rPr lang="en-US" dirty="0" err="1" smtClean="0"/>
              <a:t>danno</a:t>
            </a:r>
            <a:r>
              <a:rPr lang="en-US" dirty="0" smtClean="0"/>
              <a:t> vita a </a:t>
            </a:r>
            <a:r>
              <a:rPr lang="en-US" dirty="0" err="1" smtClean="0"/>
              <a:t>principati</a:t>
            </a:r>
            <a:r>
              <a:rPr lang="en-US" dirty="0" smtClean="0"/>
              <a:t> </a:t>
            </a:r>
            <a:r>
              <a:rPr lang="en-US" dirty="0" err="1" smtClean="0"/>
              <a:t>autonomi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spezzano</a:t>
            </a:r>
            <a:r>
              <a:rPr lang="en-US" dirty="0" smtClean="0"/>
              <a:t> </a:t>
            </a:r>
            <a:r>
              <a:rPr lang="en-US" dirty="0" err="1" smtClean="0"/>
              <a:t>l’unità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</a:t>
            </a:r>
            <a:r>
              <a:rPr lang="en-US" dirty="0" err="1" smtClean="0"/>
              <a:t>dell’Egitto</a:t>
            </a:r>
            <a:r>
              <a:rPr lang="en-US" dirty="0" smtClean="0"/>
              <a:t> e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tramandano</a:t>
            </a:r>
            <a:r>
              <a:rPr lang="en-US" dirty="0" smtClean="0"/>
              <a:t> la </a:t>
            </a:r>
            <a:r>
              <a:rPr lang="en-US" dirty="0" err="1" smtClean="0"/>
              <a:t>carica</a:t>
            </a:r>
            <a:r>
              <a:rPr lang="en-US" dirty="0" smtClean="0"/>
              <a:t> di padre in </a:t>
            </a:r>
            <a:r>
              <a:rPr lang="en-US" dirty="0" err="1" smtClean="0"/>
              <a:t>figlio</a:t>
            </a:r>
            <a:endParaRPr lang="en-US" dirty="0" smtClean="0"/>
          </a:p>
          <a:p>
            <a:r>
              <a:rPr lang="en-US" dirty="0" err="1" smtClean="0"/>
              <a:t>Inondazioni</a:t>
            </a:r>
            <a:r>
              <a:rPr lang="en-US" dirty="0" smtClean="0"/>
              <a:t> </a:t>
            </a:r>
            <a:r>
              <a:rPr lang="en-US" dirty="0" err="1" smtClean="0"/>
              <a:t>disastrose</a:t>
            </a:r>
            <a:r>
              <a:rPr lang="en-US" dirty="0" smtClean="0"/>
              <a:t> e </a:t>
            </a:r>
            <a:r>
              <a:rPr lang="en-US" dirty="0" err="1" smtClean="0"/>
              <a:t>carestie</a:t>
            </a:r>
            <a:r>
              <a:rPr lang="en-US" dirty="0" smtClean="0"/>
              <a:t>: non </a:t>
            </a:r>
            <a:r>
              <a:rPr lang="en-US" dirty="0" err="1" smtClean="0"/>
              <a:t>esiste</a:t>
            </a:r>
            <a:r>
              <a:rPr lang="en-US" dirty="0" smtClean="0"/>
              <a:t> </a:t>
            </a:r>
            <a:r>
              <a:rPr lang="en-US" dirty="0" err="1" smtClean="0"/>
              <a:t>più</a:t>
            </a:r>
            <a:r>
              <a:rPr lang="en-US" dirty="0" smtClean="0"/>
              <a:t> un </a:t>
            </a:r>
            <a:r>
              <a:rPr lang="en-US" dirty="0" err="1" smtClean="0"/>
              <a:t>potere</a:t>
            </a:r>
            <a:r>
              <a:rPr lang="en-US" dirty="0" smtClean="0"/>
              <a:t> forte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8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Da un </a:t>
            </a:r>
            <a:r>
              <a:rPr lang="en-US" dirty="0" err="1" smtClean="0">
                <a:solidFill>
                  <a:schemeClr val="bg1"/>
                </a:solidFill>
              </a:rPr>
              <a:t>antico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papiro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r>
              <a:rPr lang="en-US" dirty="0" smtClean="0">
                <a:solidFill>
                  <a:srgbClr val="000000"/>
                </a:solidFill>
              </a:rPr>
              <a:t>..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6591" y="2044700"/>
            <a:ext cx="7167284" cy="40814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«I </a:t>
            </a:r>
            <a:r>
              <a:rPr lang="en-US" sz="2800" dirty="0" err="1" smtClean="0">
                <a:solidFill>
                  <a:srgbClr val="000000"/>
                </a:solidFill>
              </a:rPr>
              <a:t>trasgressori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legge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sono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ovunque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Nessuno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degli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uomini</a:t>
            </a:r>
            <a:r>
              <a:rPr lang="en-US" sz="2800" dirty="0" smtClean="0">
                <a:solidFill>
                  <a:srgbClr val="000000"/>
                </a:solidFill>
              </a:rPr>
              <a:t> di </a:t>
            </a:r>
            <a:r>
              <a:rPr lang="en-US" sz="2800" dirty="0" err="1" smtClean="0">
                <a:solidFill>
                  <a:srgbClr val="000000"/>
                </a:solidFill>
              </a:rPr>
              <a:t>ieri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è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rimasto</a:t>
            </a:r>
            <a:r>
              <a:rPr lang="en-US" sz="2800" dirty="0" smtClean="0">
                <a:solidFill>
                  <a:srgbClr val="000000"/>
                </a:solidFill>
              </a:rPr>
              <a:t>. La </a:t>
            </a:r>
            <a:r>
              <a:rPr lang="en-US" sz="2800" dirty="0" err="1" smtClean="0">
                <a:solidFill>
                  <a:srgbClr val="000000"/>
                </a:solidFill>
              </a:rPr>
              <a:t>gente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esce</a:t>
            </a:r>
            <a:r>
              <a:rPr lang="en-US" sz="2800" dirty="0" smtClean="0">
                <a:solidFill>
                  <a:srgbClr val="000000"/>
                </a:solidFill>
              </a:rPr>
              <a:t> ad </a:t>
            </a:r>
            <a:r>
              <a:rPr lang="en-US" sz="2800" dirty="0" err="1" smtClean="0">
                <a:solidFill>
                  <a:srgbClr val="000000"/>
                </a:solidFill>
              </a:rPr>
              <a:t>arare</a:t>
            </a:r>
            <a:r>
              <a:rPr lang="en-US" sz="2800" dirty="0" smtClean="0">
                <a:solidFill>
                  <a:srgbClr val="000000"/>
                </a:solidFill>
              </a:rPr>
              <a:t> con lo </a:t>
            </a:r>
            <a:r>
              <a:rPr lang="en-US" sz="2800" dirty="0" err="1" smtClean="0">
                <a:solidFill>
                  <a:srgbClr val="000000"/>
                </a:solidFill>
              </a:rPr>
              <a:t>scudo</a:t>
            </a:r>
            <a:r>
              <a:rPr lang="en-US" sz="2800" dirty="0" smtClean="0">
                <a:solidFill>
                  <a:srgbClr val="000000"/>
                </a:solidFill>
              </a:rPr>
              <a:t>. Si </a:t>
            </a:r>
            <a:r>
              <a:rPr lang="en-US" sz="2800" dirty="0" err="1" smtClean="0">
                <a:solidFill>
                  <a:srgbClr val="000000"/>
                </a:solidFill>
              </a:rPr>
              <a:t>percuote</a:t>
            </a:r>
            <a:r>
              <a:rPr lang="en-US" sz="2800" dirty="0" smtClean="0">
                <a:solidFill>
                  <a:srgbClr val="000000"/>
                </a:solidFill>
              </a:rPr>
              <a:t> a </a:t>
            </a:r>
            <a:r>
              <a:rPr lang="en-US" sz="2800" dirty="0" err="1" smtClean="0">
                <a:solidFill>
                  <a:srgbClr val="000000"/>
                </a:solidFill>
              </a:rPr>
              <a:t>morte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il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fratello</a:t>
            </a:r>
            <a:r>
              <a:rPr lang="en-US" sz="2800" dirty="0" smtClean="0">
                <a:solidFill>
                  <a:srgbClr val="000000"/>
                </a:solidFill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</a:rPr>
              <a:t>il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figlio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della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propria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madre</a:t>
            </a:r>
            <a:r>
              <a:rPr lang="en-US" sz="2800" dirty="0" smtClean="0">
                <a:solidFill>
                  <a:srgbClr val="000000"/>
                </a:solidFill>
              </a:rPr>
              <a:t>. </a:t>
            </a:r>
            <a:r>
              <a:rPr lang="en-US" sz="2800" dirty="0" err="1" smtClean="0">
                <a:solidFill>
                  <a:srgbClr val="000000"/>
                </a:solidFill>
              </a:rPr>
              <a:t>Malfattori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nascondono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nei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cespugli</a:t>
            </a:r>
            <a:r>
              <a:rPr lang="en-US" sz="2800" dirty="0" smtClean="0">
                <a:solidFill>
                  <a:srgbClr val="000000"/>
                </a:solidFill>
              </a:rPr>
              <a:t> in </a:t>
            </a:r>
            <a:r>
              <a:rPr lang="en-US" sz="2800" dirty="0" err="1" smtClean="0">
                <a:solidFill>
                  <a:srgbClr val="000000"/>
                </a:solidFill>
              </a:rPr>
              <a:t>attesa</a:t>
            </a:r>
            <a:r>
              <a:rPr lang="en-US" sz="2800" dirty="0" smtClean="0">
                <a:solidFill>
                  <a:srgbClr val="000000"/>
                </a:solidFill>
              </a:rPr>
              <a:t> del </a:t>
            </a:r>
            <a:r>
              <a:rPr lang="en-US" sz="2800" dirty="0" err="1" smtClean="0">
                <a:solidFill>
                  <a:srgbClr val="000000"/>
                </a:solidFill>
              </a:rPr>
              <a:t>viandante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sorpreso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dalla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notte</a:t>
            </a:r>
            <a:r>
              <a:rPr lang="en-US" sz="2800" dirty="0" smtClean="0">
                <a:solidFill>
                  <a:srgbClr val="000000"/>
                </a:solidFill>
              </a:rPr>
              <a:t>, per </a:t>
            </a:r>
            <a:r>
              <a:rPr lang="en-US" sz="2800" dirty="0" err="1" smtClean="0">
                <a:solidFill>
                  <a:srgbClr val="000000"/>
                </a:solidFill>
              </a:rPr>
              <a:t>derubarlo</a:t>
            </a:r>
            <a:r>
              <a:rPr lang="en-US" sz="2800" dirty="0" smtClean="0">
                <a:solidFill>
                  <a:srgbClr val="000000"/>
                </a:solidFill>
              </a:rPr>
              <a:t> del </a:t>
            </a:r>
            <a:r>
              <a:rPr lang="en-US" sz="2800" dirty="0" err="1" smtClean="0">
                <a:solidFill>
                  <a:srgbClr val="000000"/>
                </a:solidFill>
              </a:rPr>
              <a:t>suo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</a:rPr>
              <a:t>bagaglio</a:t>
            </a:r>
            <a:r>
              <a:rPr lang="en-US" sz="2800" dirty="0" smtClean="0">
                <a:solidFill>
                  <a:srgbClr val="000000"/>
                </a:solidFill>
              </a:rPr>
              <a:t>.»</a:t>
            </a:r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8082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MEDIO REGNO</a:t>
            </a:r>
            <a:br>
              <a:rPr lang="en-US" dirty="0" smtClean="0"/>
            </a:br>
            <a:r>
              <a:rPr lang="en-US" sz="3300" dirty="0" smtClean="0"/>
              <a:t>2040– 1786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Ripresa</a:t>
            </a:r>
            <a:r>
              <a:rPr lang="en-US" sz="2400" dirty="0" smtClean="0"/>
              <a:t> </a:t>
            </a:r>
            <a:r>
              <a:rPr lang="en-US" sz="2400" dirty="0" err="1" smtClean="0"/>
              <a:t>l’espansione</a:t>
            </a:r>
            <a:r>
              <a:rPr lang="en-US" sz="2400" dirty="0" smtClean="0"/>
              <a:t> verso la Nubia: </a:t>
            </a:r>
            <a:r>
              <a:rPr lang="en-US" sz="2400" dirty="0" err="1" smtClean="0"/>
              <a:t>gli</a:t>
            </a:r>
            <a:r>
              <a:rPr lang="en-US" sz="2400" dirty="0" smtClean="0"/>
              <a:t> </a:t>
            </a:r>
            <a:r>
              <a:rPr lang="en-US" sz="2400" dirty="0" err="1" smtClean="0"/>
              <a:t>eserciti</a:t>
            </a:r>
            <a:r>
              <a:rPr lang="en-US" sz="2400" dirty="0"/>
              <a:t> </a:t>
            </a:r>
            <a:r>
              <a:rPr lang="en-US" sz="2400" dirty="0" err="1" smtClean="0"/>
              <a:t>egizi</a:t>
            </a:r>
            <a:r>
              <a:rPr lang="en-US" sz="2400" dirty="0" smtClean="0"/>
              <a:t> </a:t>
            </a:r>
            <a:r>
              <a:rPr lang="en-US" sz="2400" dirty="0" err="1" smtClean="0"/>
              <a:t>giungono</a:t>
            </a:r>
            <a:r>
              <a:rPr lang="en-US" sz="2400" dirty="0" smtClean="0"/>
              <a:t> </a:t>
            </a:r>
            <a:r>
              <a:rPr lang="en-US" sz="2400" dirty="0" err="1" smtClean="0"/>
              <a:t>fino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SECONDA CATERATTA con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faraone</a:t>
            </a:r>
            <a:r>
              <a:rPr lang="en-US" sz="2400" dirty="0" smtClean="0"/>
              <a:t> SESOSTRI III (1878 – 1843 </a:t>
            </a:r>
            <a:r>
              <a:rPr lang="en-US" sz="2400" dirty="0" err="1" smtClean="0"/>
              <a:t>a.C</a:t>
            </a:r>
            <a:r>
              <a:rPr lang="en-US" sz="2400" dirty="0" smtClean="0"/>
              <a:t>.) </a:t>
            </a:r>
            <a:r>
              <a:rPr lang="en-US" sz="2400" dirty="0" err="1" smtClean="0"/>
              <a:t>che</a:t>
            </a:r>
            <a:r>
              <a:rPr lang="en-US" sz="2400" dirty="0" smtClean="0"/>
              <a:t> </a:t>
            </a:r>
            <a:r>
              <a:rPr lang="en-US" sz="2400" dirty="0" err="1" smtClean="0"/>
              <a:t>tenta</a:t>
            </a:r>
            <a:r>
              <a:rPr lang="en-US" sz="2400" dirty="0" smtClean="0"/>
              <a:t> </a:t>
            </a:r>
            <a:r>
              <a:rPr lang="en-US" sz="2400" dirty="0" err="1" smtClean="0"/>
              <a:t>anche</a:t>
            </a:r>
            <a:r>
              <a:rPr lang="en-US" sz="2400" dirty="0" smtClean="0"/>
              <a:t> di </a:t>
            </a:r>
            <a:r>
              <a:rPr lang="en-US" sz="2400" dirty="0" err="1" smtClean="0"/>
              <a:t>espandere</a:t>
            </a:r>
            <a:r>
              <a:rPr lang="en-US" sz="2400" dirty="0" smtClean="0"/>
              <a:t>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regno</a:t>
            </a:r>
            <a:r>
              <a:rPr lang="en-US" sz="2400" dirty="0" smtClean="0"/>
              <a:t> verso la </a:t>
            </a:r>
            <a:r>
              <a:rPr lang="en-US" sz="2400" dirty="0" err="1" smtClean="0"/>
              <a:t>Palestina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Organizzazione</a:t>
            </a:r>
            <a:r>
              <a:rPr lang="en-US" sz="2400" dirty="0" smtClean="0"/>
              <a:t> del </a:t>
            </a:r>
            <a:r>
              <a:rPr lang="en-US" sz="2400" dirty="0" err="1" smtClean="0"/>
              <a:t>Regno</a:t>
            </a:r>
            <a:r>
              <a:rPr lang="en-US" sz="2400" dirty="0" smtClean="0"/>
              <a:t> in 4 REGIONI </a:t>
            </a:r>
            <a:r>
              <a:rPr lang="en-US" sz="2400" dirty="0" err="1" smtClean="0"/>
              <a:t>efficacemente</a:t>
            </a:r>
            <a:r>
              <a:rPr lang="en-US" sz="2400" dirty="0" smtClean="0"/>
              <a:t> </a:t>
            </a:r>
            <a:r>
              <a:rPr lang="en-US" sz="2400" dirty="0" err="1" smtClean="0"/>
              <a:t>amministrate</a:t>
            </a:r>
            <a:endParaRPr lang="en-US" sz="2400" dirty="0" smtClean="0"/>
          </a:p>
          <a:p>
            <a:r>
              <a:rPr lang="en-US" sz="2400" dirty="0" err="1" smtClean="0"/>
              <a:t>Nuovo</a:t>
            </a:r>
            <a:r>
              <a:rPr lang="en-US" sz="2400" dirty="0" smtClean="0"/>
              <a:t> </a:t>
            </a:r>
            <a:r>
              <a:rPr lang="en-US" sz="2400" dirty="0" err="1" smtClean="0"/>
              <a:t>slancio</a:t>
            </a:r>
            <a:r>
              <a:rPr lang="en-US" sz="2400" dirty="0" smtClean="0"/>
              <a:t> </a:t>
            </a:r>
            <a:r>
              <a:rPr lang="en-US" sz="2400" dirty="0" err="1" smtClean="0"/>
              <a:t>alla</a:t>
            </a:r>
            <a:r>
              <a:rPr lang="en-US" sz="2400" dirty="0" smtClean="0"/>
              <a:t> </a:t>
            </a:r>
            <a:r>
              <a:rPr lang="en-US" sz="2400" dirty="0" err="1" smtClean="0"/>
              <a:t>politica</a:t>
            </a:r>
            <a:r>
              <a:rPr lang="en-US" sz="2400" dirty="0" smtClean="0"/>
              <a:t> di </a:t>
            </a:r>
            <a:r>
              <a:rPr lang="en-US" sz="2400" dirty="0" err="1" smtClean="0"/>
              <a:t>bonifica</a:t>
            </a:r>
            <a:r>
              <a:rPr lang="en-US" sz="2400" dirty="0" smtClean="0"/>
              <a:t> </a:t>
            </a:r>
            <a:r>
              <a:rPr lang="en-US" sz="2400" dirty="0" err="1" smtClean="0"/>
              <a:t>della</a:t>
            </a:r>
            <a:r>
              <a:rPr lang="en-US" sz="2400" dirty="0" smtClean="0"/>
              <a:t> </a:t>
            </a:r>
            <a:r>
              <a:rPr lang="en-US" sz="2400" dirty="0" err="1" smtClean="0"/>
              <a:t>regione</a:t>
            </a:r>
            <a:r>
              <a:rPr lang="en-US" sz="2400" dirty="0" smtClean="0"/>
              <a:t> del FAYYUM, 10000 </a:t>
            </a:r>
            <a:r>
              <a:rPr lang="en-US" sz="2400" dirty="0" err="1" smtClean="0"/>
              <a:t>nuovi</a:t>
            </a:r>
            <a:r>
              <a:rPr lang="en-US" sz="2400" dirty="0" smtClean="0"/>
              <a:t> </a:t>
            </a:r>
            <a:r>
              <a:rPr lang="en-US" sz="2400" dirty="0" err="1" smtClean="0"/>
              <a:t>ettari</a:t>
            </a:r>
            <a:r>
              <a:rPr lang="en-US" sz="2400" dirty="0" smtClean="0"/>
              <a:t> di terra </a:t>
            </a:r>
            <a:r>
              <a:rPr lang="en-US" sz="2400" dirty="0" err="1" smtClean="0"/>
              <a:t>coltivabile</a:t>
            </a:r>
            <a:r>
              <a:rPr lang="en-US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886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Dalle </a:t>
            </a:r>
            <a:r>
              <a:rPr lang="it-IT" i="1" dirty="0" smtClean="0"/>
              <a:t>Storie</a:t>
            </a:r>
            <a:r>
              <a:rPr lang="it-IT" dirty="0" smtClean="0"/>
              <a:t> di Erodoto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6171" y="1584520"/>
            <a:ext cx="7737008" cy="52734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3000" i="1" dirty="0" smtClean="0"/>
              <a:t>	“Mi accingo, invece, a sviluppare il mio racconto sull’Egitto perché, a preferenza di ogni altro paese, sono </a:t>
            </a:r>
            <a:r>
              <a:rPr lang="it-IT" sz="3000" b="1" i="1" dirty="0" smtClean="0"/>
              <a:t>innumerevoli le meraviglie</a:t>
            </a:r>
            <a:r>
              <a:rPr lang="it-IT" sz="3000" i="1" dirty="0" smtClean="0"/>
              <a:t> che contiene e </a:t>
            </a:r>
            <a:r>
              <a:rPr lang="it-IT" sz="3000" b="1" i="1" dirty="0" smtClean="0"/>
              <a:t>le opere che presenta superiori a ogni descrizione</a:t>
            </a:r>
            <a:r>
              <a:rPr lang="it-IT" sz="3000" i="1" dirty="0" smtClean="0"/>
              <a:t>: per questi motivi saranno più abbondanti i particolari che lo riguardano.”(Storie, II, 35)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SECONDO PERIODO INTERMEDIO</a:t>
            </a:r>
            <a:br>
              <a:rPr lang="en-US" dirty="0" smtClean="0"/>
            </a:br>
            <a:r>
              <a:rPr lang="en-US" sz="3300" dirty="0" smtClean="0"/>
              <a:t>1786 – 1570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0"/>
            <a:ext cx="7167284" cy="4559300"/>
          </a:xfrm>
        </p:spPr>
        <p:txBody>
          <a:bodyPr>
            <a:normAutofit/>
          </a:bodyPr>
          <a:lstStyle/>
          <a:p>
            <a:r>
              <a:rPr lang="en-US" sz="2600" dirty="0" err="1" smtClean="0"/>
              <a:t>Potere</a:t>
            </a:r>
            <a:r>
              <a:rPr lang="en-US" sz="2600" dirty="0" smtClean="0"/>
              <a:t> </a:t>
            </a:r>
            <a:r>
              <a:rPr lang="en-US" sz="2600" dirty="0" err="1" smtClean="0"/>
              <a:t>dei</a:t>
            </a:r>
            <a:r>
              <a:rPr lang="en-US" sz="2600" dirty="0" smtClean="0"/>
              <a:t> </a:t>
            </a:r>
            <a:r>
              <a:rPr lang="en-US" sz="2600" dirty="0" err="1" smtClean="0"/>
              <a:t>faraoni</a:t>
            </a:r>
            <a:r>
              <a:rPr lang="en-US" sz="2600" dirty="0" smtClean="0"/>
              <a:t> </a:t>
            </a:r>
            <a:r>
              <a:rPr lang="en-US" sz="2600" dirty="0" err="1" smtClean="0"/>
              <a:t>ridimensionato</a:t>
            </a:r>
            <a:endParaRPr lang="en-US" sz="2600" dirty="0" smtClean="0"/>
          </a:p>
          <a:p>
            <a:r>
              <a:rPr lang="en-US" sz="2600" dirty="0" smtClean="0"/>
              <a:t>I </a:t>
            </a:r>
            <a:r>
              <a:rPr lang="en-US" sz="2600" dirty="0" err="1" smtClean="0"/>
              <a:t>Governatori</a:t>
            </a:r>
            <a:r>
              <a:rPr lang="en-US" sz="2600" dirty="0" smtClean="0"/>
              <a:t> </a:t>
            </a:r>
            <a:r>
              <a:rPr lang="en-US" sz="2600" dirty="0" err="1" smtClean="0"/>
              <a:t>locali</a:t>
            </a:r>
            <a:r>
              <a:rPr lang="en-US" sz="2600" dirty="0" smtClean="0"/>
              <a:t> </a:t>
            </a:r>
            <a:r>
              <a:rPr lang="en-US" sz="2600" dirty="0" err="1" smtClean="0"/>
              <a:t>prendono</a:t>
            </a:r>
            <a:r>
              <a:rPr lang="en-US" sz="2600" dirty="0" smtClean="0"/>
              <a:t>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sopravvento</a:t>
            </a:r>
            <a:r>
              <a:rPr lang="en-US" sz="2600" dirty="0" smtClean="0"/>
              <a:t> e </a:t>
            </a:r>
            <a:r>
              <a:rPr lang="en-US" sz="2600" dirty="0" err="1" smtClean="0"/>
              <a:t>danno</a:t>
            </a:r>
            <a:r>
              <a:rPr lang="en-US" sz="2600" dirty="0" smtClean="0"/>
              <a:t> vita a </a:t>
            </a:r>
            <a:r>
              <a:rPr lang="en-US" sz="2600" dirty="0" err="1" smtClean="0"/>
              <a:t>principati</a:t>
            </a:r>
            <a:r>
              <a:rPr lang="en-US" sz="2600" dirty="0" smtClean="0"/>
              <a:t> </a:t>
            </a:r>
            <a:r>
              <a:rPr lang="en-US" sz="2600" dirty="0" err="1" smtClean="0"/>
              <a:t>autonomi</a:t>
            </a:r>
            <a:r>
              <a:rPr lang="en-US" sz="2600" dirty="0" smtClean="0"/>
              <a:t> </a:t>
            </a:r>
            <a:r>
              <a:rPr lang="en-US" sz="2600" dirty="0" err="1" smtClean="0"/>
              <a:t>che</a:t>
            </a:r>
            <a:r>
              <a:rPr lang="en-US" sz="2600" dirty="0" smtClean="0"/>
              <a:t> </a:t>
            </a:r>
            <a:r>
              <a:rPr lang="en-US" sz="2600" dirty="0" err="1" smtClean="0"/>
              <a:t>spezzano</a:t>
            </a:r>
            <a:r>
              <a:rPr lang="en-US" sz="2600" dirty="0" smtClean="0"/>
              <a:t> </a:t>
            </a:r>
            <a:r>
              <a:rPr lang="en-US" sz="2600" dirty="0" err="1" smtClean="0"/>
              <a:t>l’unità</a:t>
            </a:r>
            <a:r>
              <a:rPr lang="en-US" sz="2600" dirty="0" smtClean="0"/>
              <a:t> </a:t>
            </a:r>
            <a:r>
              <a:rPr lang="en-US" sz="2600" dirty="0" err="1" smtClean="0"/>
              <a:t>politica</a:t>
            </a:r>
            <a:r>
              <a:rPr lang="en-US" sz="2600" dirty="0" smtClean="0"/>
              <a:t> </a:t>
            </a:r>
            <a:r>
              <a:rPr lang="en-US" sz="2600" dirty="0" err="1" smtClean="0"/>
              <a:t>dell’Egitto</a:t>
            </a:r>
            <a:r>
              <a:rPr lang="en-US" sz="2600" dirty="0" smtClean="0"/>
              <a:t> e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tramandano</a:t>
            </a:r>
            <a:r>
              <a:rPr lang="en-US" sz="2600" dirty="0" smtClean="0"/>
              <a:t> la </a:t>
            </a:r>
            <a:r>
              <a:rPr lang="en-US" sz="2600" dirty="0" err="1" smtClean="0"/>
              <a:t>carica</a:t>
            </a:r>
            <a:r>
              <a:rPr lang="en-US" sz="2600" dirty="0" smtClean="0"/>
              <a:t> di padre in </a:t>
            </a:r>
            <a:r>
              <a:rPr lang="en-US" sz="2600" dirty="0" err="1" smtClean="0"/>
              <a:t>figlio</a:t>
            </a:r>
            <a:endParaRPr lang="en-US" sz="2600" dirty="0" smtClean="0"/>
          </a:p>
          <a:p>
            <a:r>
              <a:rPr lang="en-US" sz="2600" dirty="0" err="1" smtClean="0"/>
              <a:t>Dilaga</a:t>
            </a:r>
            <a:r>
              <a:rPr lang="en-US" sz="2600" dirty="0" smtClean="0"/>
              <a:t> </a:t>
            </a:r>
            <a:r>
              <a:rPr lang="en-US" sz="2600" dirty="0" err="1" smtClean="0"/>
              <a:t>il</a:t>
            </a:r>
            <a:r>
              <a:rPr lang="en-US" sz="2600" dirty="0" smtClean="0"/>
              <a:t> </a:t>
            </a:r>
            <a:r>
              <a:rPr lang="en-US" sz="2600" dirty="0" err="1" smtClean="0"/>
              <a:t>brigantaggio</a:t>
            </a:r>
            <a:r>
              <a:rPr lang="en-US" sz="2600" dirty="0" smtClean="0"/>
              <a:t> e </a:t>
            </a:r>
            <a:r>
              <a:rPr lang="en-US" sz="2600" dirty="0" err="1" smtClean="0"/>
              <a:t>sorseso</a:t>
            </a:r>
            <a:r>
              <a:rPr lang="en-US" sz="2600" dirty="0" smtClean="0"/>
              <a:t> </a:t>
            </a:r>
            <a:r>
              <a:rPr lang="en-US" sz="2600" dirty="0" err="1" smtClean="0"/>
              <a:t>rivolte</a:t>
            </a:r>
            <a:endParaRPr lang="en-US" sz="2600" dirty="0" smtClean="0"/>
          </a:p>
          <a:p>
            <a:r>
              <a:rPr lang="en-US" sz="2600" dirty="0" err="1" smtClean="0"/>
              <a:t>Gli</a:t>
            </a:r>
            <a:r>
              <a:rPr lang="en-US" sz="2600" dirty="0" smtClean="0"/>
              <a:t> Hyksos </a:t>
            </a:r>
            <a:r>
              <a:rPr lang="en-US" sz="2600" dirty="0" err="1" smtClean="0"/>
              <a:t>si</a:t>
            </a:r>
            <a:r>
              <a:rPr lang="en-US" sz="2600" dirty="0" smtClean="0"/>
              <a:t> </a:t>
            </a:r>
            <a:r>
              <a:rPr lang="en-US" sz="2600" dirty="0" err="1" smtClean="0"/>
              <a:t>stabiliscono</a:t>
            </a:r>
            <a:r>
              <a:rPr lang="en-US" sz="2600" dirty="0" smtClean="0"/>
              <a:t> in </a:t>
            </a:r>
            <a:r>
              <a:rPr lang="en-US" sz="2600" dirty="0" err="1" smtClean="0"/>
              <a:t>Egitto</a:t>
            </a:r>
            <a:r>
              <a:rPr lang="en-US" sz="2600" dirty="0" smtClean="0"/>
              <a:t> </a:t>
            </a:r>
            <a:r>
              <a:rPr lang="en-US" sz="2600" dirty="0" err="1" smtClean="0"/>
              <a:t>nella</a:t>
            </a:r>
            <a:r>
              <a:rPr lang="en-US" sz="2600" dirty="0" smtClean="0"/>
              <a:t> zone del Delta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060008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689483"/>
            <a:ext cx="5590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Gruppi</a:t>
            </a:r>
            <a:r>
              <a:rPr lang="en-US" sz="2000" dirty="0"/>
              <a:t> di </a:t>
            </a:r>
            <a:r>
              <a:rPr lang="en-US" sz="2000" dirty="0" err="1"/>
              <a:t>gente</a:t>
            </a:r>
            <a:r>
              <a:rPr lang="en-US" sz="2000" dirty="0"/>
              <a:t> </a:t>
            </a:r>
            <a:r>
              <a:rPr lang="en-US" sz="2000" dirty="0" err="1"/>
              <a:t>semite</a:t>
            </a:r>
            <a:r>
              <a:rPr lang="en-US" sz="2000" dirty="0"/>
              <a:t> </a:t>
            </a:r>
            <a:r>
              <a:rPr lang="en-US" sz="2000" dirty="0" err="1"/>
              <a:t>provenienti</a:t>
            </a:r>
            <a:r>
              <a:rPr lang="en-US" sz="2000" dirty="0"/>
              <a:t> </a:t>
            </a:r>
            <a:r>
              <a:rPr lang="en-US" sz="2000" dirty="0" err="1"/>
              <a:t>dalla</a:t>
            </a:r>
            <a:r>
              <a:rPr lang="en-US" sz="2000" dirty="0"/>
              <a:t> </a:t>
            </a:r>
            <a:r>
              <a:rPr lang="en-US" sz="2000" dirty="0" err="1"/>
              <a:t>Palestina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7536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0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Si </a:t>
            </a:r>
            <a:r>
              <a:rPr lang="en-US" sz="2000" dirty="0" err="1" smtClean="0"/>
              <a:t>insediano</a:t>
            </a:r>
            <a:r>
              <a:rPr lang="en-US" sz="2000" dirty="0" smtClean="0"/>
              <a:t> </a:t>
            </a:r>
            <a:r>
              <a:rPr lang="en-US" sz="2000" dirty="0" err="1" smtClean="0"/>
              <a:t>stabilmente</a:t>
            </a:r>
            <a:r>
              <a:rPr lang="en-US" sz="2000" dirty="0" smtClean="0"/>
              <a:t> in </a:t>
            </a:r>
            <a:r>
              <a:rPr lang="en-US" sz="2000" dirty="0" err="1" smtClean="0"/>
              <a:t>Egitto</a:t>
            </a:r>
            <a:r>
              <a:rPr lang="en-US" sz="2000" dirty="0" smtClean="0"/>
              <a:t>, </a:t>
            </a:r>
            <a:r>
              <a:rPr lang="en-US" sz="2000" dirty="0" err="1" smtClean="0"/>
              <a:t>soprattutto</a:t>
            </a:r>
            <a:r>
              <a:rPr lang="en-US" sz="2000" dirty="0" smtClean="0"/>
              <a:t> </a:t>
            </a:r>
            <a:r>
              <a:rPr lang="en-US" sz="2000" dirty="0" err="1" smtClean="0"/>
              <a:t>nella</a:t>
            </a:r>
            <a:r>
              <a:rPr lang="en-US" sz="2000" dirty="0" smtClean="0"/>
              <a:t> zone del Delta, e </a:t>
            </a:r>
            <a:r>
              <a:rPr lang="en-US" sz="2000" dirty="0" err="1" smtClean="0"/>
              <a:t>danno</a:t>
            </a:r>
            <a:r>
              <a:rPr lang="en-US" sz="2000" dirty="0" smtClean="0"/>
              <a:t> vita a </a:t>
            </a:r>
            <a:r>
              <a:rPr lang="en-US" sz="2000" dirty="0" err="1" smtClean="0"/>
              <a:t>formazioni</a:t>
            </a:r>
            <a:r>
              <a:rPr lang="en-US" sz="2000" dirty="0" smtClean="0"/>
              <a:t> </a:t>
            </a:r>
            <a:r>
              <a:rPr lang="en-US" sz="2000" dirty="0" err="1" smtClean="0"/>
              <a:t>politiche</a:t>
            </a:r>
            <a:r>
              <a:rPr lang="en-US" sz="2000" dirty="0" smtClean="0"/>
              <a:t> </a:t>
            </a:r>
            <a:r>
              <a:rPr lang="en-US" sz="2000" dirty="0" err="1" smtClean="0"/>
              <a:t>autonome</a:t>
            </a:r>
            <a:r>
              <a:rPr lang="en-US" sz="2000" dirty="0" smtClean="0"/>
              <a:t> con </a:t>
            </a:r>
            <a:r>
              <a:rPr lang="en-US" sz="2000" dirty="0" err="1" smtClean="0"/>
              <a:t>dinastie</a:t>
            </a:r>
            <a:r>
              <a:rPr lang="en-US" sz="2000" dirty="0" smtClean="0"/>
              <a:t> </a:t>
            </a:r>
            <a:r>
              <a:rPr lang="en-US" sz="2000" dirty="0" err="1" smtClean="0"/>
              <a:t>locali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4928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/>
              <a:t>Introdussero</a:t>
            </a:r>
            <a:r>
              <a:rPr lang="en-US" sz="2000" dirty="0" smtClean="0"/>
              <a:t> </a:t>
            </a:r>
            <a:r>
              <a:rPr lang="en-US" sz="2000" dirty="0" err="1" smtClean="0"/>
              <a:t>importanti</a:t>
            </a:r>
            <a:r>
              <a:rPr lang="en-US" sz="2000" dirty="0" smtClean="0"/>
              <a:t> </a:t>
            </a:r>
            <a:r>
              <a:rPr lang="en-US" sz="2000" dirty="0" err="1" smtClean="0"/>
              <a:t>novità</a:t>
            </a:r>
            <a:r>
              <a:rPr lang="en-US" sz="2000" dirty="0" smtClean="0"/>
              <a:t>: </a:t>
            </a:r>
            <a:r>
              <a:rPr lang="en-US" sz="2000" dirty="0" err="1" smtClean="0"/>
              <a:t>uso</a:t>
            </a:r>
            <a:r>
              <a:rPr lang="en-US" sz="2000" dirty="0" smtClean="0"/>
              <a:t> di </a:t>
            </a:r>
            <a:r>
              <a:rPr lang="en-US" sz="2000" dirty="0" err="1" smtClean="0"/>
              <a:t>carri</a:t>
            </a:r>
            <a:r>
              <a:rPr lang="en-US" sz="2000" dirty="0" smtClean="0"/>
              <a:t> da </a:t>
            </a:r>
            <a:r>
              <a:rPr lang="en-US" sz="2000" dirty="0" err="1" smtClean="0"/>
              <a:t>guerra</a:t>
            </a:r>
            <a:r>
              <a:rPr lang="en-US" sz="2000" dirty="0"/>
              <a:t> </a:t>
            </a:r>
            <a:r>
              <a:rPr lang="en-US" sz="2000" dirty="0" smtClean="0"/>
              <a:t>e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cavalli</a:t>
            </a:r>
            <a:r>
              <a:rPr lang="en-US" sz="2000" dirty="0" smtClean="0"/>
              <a:t> – </a:t>
            </a:r>
            <a:r>
              <a:rPr lang="en-US" sz="2000" dirty="0" err="1" smtClean="0"/>
              <a:t>sconosciuti</a:t>
            </a:r>
            <a:r>
              <a:rPr lang="en-US" sz="2000" dirty="0" smtClean="0"/>
              <a:t> </a:t>
            </a:r>
            <a:r>
              <a:rPr lang="en-US" sz="2000" dirty="0" err="1" smtClean="0"/>
              <a:t>agli</a:t>
            </a:r>
            <a:r>
              <a:rPr lang="en-US" sz="2000" dirty="0" smtClean="0"/>
              <a:t> </a:t>
            </a:r>
            <a:r>
              <a:rPr lang="en-US" sz="2000" dirty="0" err="1" smtClean="0"/>
              <a:t>Egizi</a:t>
            </a:r>
            <a:r>
              <a:rPr lang="en-US" sz="2000" dirty="0" smtClean="0"/>
              <a:t> – e </a:t>
            </a:r>
            <a:r>
              <a:rPr lang="en-US" sz="2000" dirty="0" err="1" smtClean="0"/>
              <a:t>nuove</a:t>
            </a:r>
            <a:r>
              <a:rPr lang="en-US" sz="2000" dirty="0" smtClean="0"/>
              <a:t> </a:t>
            </a:r>
            <a:r>
              <a:rPr lang="en-US" sz="2000" dirty="0" err="1" smtClean="0"/>
              <a:t>tecniche</a:t>
            </a:r>
            <a:r>
              <a:rPr lang="en-US" sz="2000" dirty="0" smtClean="0"/>
              <a:t>  di </a:t>
            </a:r>
            <a:r>
              <a:rPr lang="en-US" sz="2000" dirty="0" err="1" smtClean="0"/>
              <a:t>lavorazione</a:t>
            </a:r>
            <a:r>
              <a:rPr lang="en-US" sz="2000" dirty="0" smtClean="0"/>
              <a:t> </a:t>
            </a:r>
            <a:r>
              <a:rPr lang="en-US" sz="2000" dirty="0" err="1" smtClean="0"/>
              <a:t>dei</a:t>
            </a:r>
            <a:r>
              <a:rPr lang="en-US" sz="2000" dirty="0" smtClean="0"/>
              <a:t> </a:t>
            </a:r>
            <a:r>
              <a:rPr lang="en-US" sz="2000" dirty="0" err="1" smtClean="0"/>
              <a:t>metalli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65490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yksos-nomad-warrior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" r="894"/>
          <a:stretch>
            <a:fillRect/>
          </a:stretch>
        </p:blipFill>
        <p:spPr>
          <a:xfrm>
            <a:off x="14146" y="0"/>
            <a:ext cx="9129854" cy="5199063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Il </a:t>
            </a:r>
            <a:r>
              <a:rPr lang="en-US" sz="2000" dirty="0" err="1" smtClean="0"/>
              <a:t>loro</a:t>
            </a:r>
            <a:r>
              <a:rPr lang="en-US" sz="2000" dirty="0" smtClean="0"/>
              <a:t> </a:t>
            </a:r>
            <a:r>
              <a:rPr lang="en-US" sz="2000" dirty="0" err="1" smtClean="0"/>
              <a:t>dominio</a:t>
            </a:r>
            <a:r>
              <a:rPr lang="en-US" sz="2000" dirty="0" smtClean="0"/>
              <a:t> </a:t>
            </a:r>
            <a:r>
              <a:rPr lang="en-US" sz="2000" dirty="0" err="1" smtClean="0"/>
              <a:t>durò</a:t>
            </a:r>
            <a:r>
              <a:rPr lang="en-US" sz="2000" dirty="0" smtClean="0"/>
              <a:t> circa un </a:t>
            </a:r>
            <a:r>
              <a:rPr lang="en-US" sz="2000" dirty="0" err="1" smtClean="0"/>
              <a:t>secolo</a:t>
            </a:r>
            <a:r>
              <a:rPr lang="en-US" sz="2000" dirty="0" smtClean="0"/>
              <a:t> (1670-1570). Ben </a:t>
            </a:r>
            <a:r>
              <a:rPr lang="en-US" sz="2000" dirty="0" err="1" smtClean="0"/>
              <a:t>organizzati</a:t>
            </a:r>
            <a:r>
              <a:rPr lang="en-US" sz="2000" dirty="0" smtClean="0"/>
              <a:t> </a:t>
            </a:r>
            <a:r>
              <a:rPr lang="en-US" sz="2000" dirty="0" err="1" smtClean="0"/>
              <a:t>militarmente</a:t>
            </a:r>
            <a:r>
              <a:rPr lang="en-US" sz="2000" dirty="0" smtClean="0"/>
              <a:t>. </a:t>
            </a:r>
            <a:r>
              <a:rPr lang="en-US" sz="2000" dirty="0" err="1" smtClean="0"/>
              <a:t>Posero</a:t>
            </a:r>
            <a:r>
              <a:rPr lang="en-US" sz="2000" dirty="0" smtClean="0"/>
              <a:t> la </a:t>
            </a:r>
            <a:r>
              <a:rPr lang="en-US" sz="2000" dirty="0" err="1" smtClean="0"/>
              <a:t>capitale</a:t>
            </a:r>
            <a:r>
              <a:rPr lang="en-US" sz="2000" dirty="0" smtClean="0"/>
              <a:t> ad </a:t>
            </a:r>
            <a:r>
              <a:rPr lang="en-US" sz="2000" dirty="0" err="1" smtClean="0"/>
              <a:t>Avaris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3088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42900" y="5692313"/>
            <a:ext cx="2228850" cy="7888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HYKSOS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74860" y="5378795"/>
            <a:ext cx="5590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Il </a:t>
            </a:r>
            <a:r>
              <a:rPr lang="en-US" sz="2000" dirty="0" err="1" smtClean="0"/>
              <a:t>loro</a:t>
            </a:r>
            <a:r>
              <a:rPr lang="en-US" sz="2000" dirty="0" smtClean="0"/>
              <a:t> </a:t>
            </a:r>
            <a:r>
              <a:rPr lang="en-US" sz="2000" dirty="0" err="1" smtClean="0"/>
              <a:t>dominio</a:t>
            </a:r>
            <a:r>
              <a:rPr lang="en-US" sz="2000" dirty="0" smtClean="0"/>
              <a:t> </a:t>
            </a:r>
            <a:r>
              <a:rPr lang="en-US" sz="2000" dirty="0" err="1" smtClean="0"/>
              <a:t>durò</a:t>
            </a:r>
            <a:r>
              <a:rPr lang="en-US" sz="2000" dirty="0" smtClean="0"/>
              <a:t> circa un </a:t>
            </a:r>
            <a:r>
              <a:rPr lang="en-US" sz="2000" dirty="0" err="1" smtClean="0"/>
              <a:t>secolo</a:t>
            </a:r>
            <a:r>
              <a:rPr lang="en-US" sz="2000" dirty="0" smtClean="0"/>
              <a:t> (1670-1570). Ben </a:t>
            </a:r>
            <a:r>
              <a:rPr lang="en-US" sz="2000" dirty="0" err="1" smtClean="0"/>
              <a:t>organizzati</a:t>
            </a:r>
            <a:r>
              <a:rPr lang="en-US" sz="2000" dirty="0" smtClean="0"/>
              <a:t> </a:t>
            </a:r>
            <a:r>
              <a:rPr lang="en-US" sz="2000" dirty="0" err="1" smtClean="0"/>
              <a:t>militarmente</a:t>
            </a:r>
            <a:r>
              <a:rPr lang="en-US" sz="2000" dirty="0" smtClean="0"/>
              <a:t>. </a:t>
            </a:r>
            <a:r>
              <a:rPr lang="en-US" sz="2000" dirty="0" err="1" smtClean="0"/>
              <a:t>Posero</a:t>
            </a:r>
            <a:r>
              <a:rPr lang="en-US" sz="2000" dirty="0" smtClean="0"/>
              <a:t> la </a:t>
            </a:r>
            <a:r>
              <a:rPr lang="en-US" sz="2000" dirty="0" err="1" smtClean="0"/>
              <a:t>capitale</a:t>
            </a:r>
            <a:r>
              <a:rPr lang="en-US" sz="2000" dirty="0" smtClean="0"/>
              <a:t> ad </a:t>
            </a:r>
            <a:r>
              <a:rPr lang="en-US" sz="2000" dirty="0" err="1" smtClean="0"/>
              <a:t>Avaris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3" name="Content Placeholder 2" descr="hyksos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13" b="30113"/>
          <a:stretch>
            <a:fillRect/>
          </a:stretch>
        </p:blipFill>
        <p:spPr>
          <a:xfrm>
            <a:off x="588722" y="346075"/>
            <a:ext cx="8313045" cy="4733925"/>
          </a:xfrm>
        </p:spPr>
      </p:pic>
    </p:spTree>
    <p:extLst>
      <p:ext uri="{BB962C8B-B14F-4D97-AF65-F5344CB8AC3E}">
        <p14:creationId xmlns:p14="http://schemas.microsoft.com/office/powerpoint/2010/main" val="139595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 smtClean="0"/>
              <a:t>1570– 1085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2178050"/>
          </a:xfrm>
        </p:spPr>
        <p:txBody>
          <a:bodyPr>
            <a:normAutofit/>
          </a:bodyPr>
          <a:lstStyle/>
          <a:p>
            <a:r>
              <a:rPr lang="en-US" dirty="0" smtClean="0"/>
              <a:t>Il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b="1" dirty="0" err="1" smtClean="0"/>
              <a:t>Ahmosi</a:t>
            </a:r>
            <a:r>
              <a:rPr lang="en-US" b="1" dirty="0" smtClean="0"/>
              <a:t> I </a:t>
            </a:r>
            <a:r>
              <a:rPr lang="en-US" dirty="0" smtClean="0"/>
              <a:t>(1570-1545)</a:t>
            </a:r>
            <a:r>
              <a:rPr lang="en-US" b="1" dirty="0" smtClean="0"/>
              <a:t> </a:t>
            </a:r>
            <a:r>
              <a:rPr lang="en-US" dirty="0" err="1" smtClean="0"/>
              <a:t>riesce</a:t>
            </a:r>
            <a:r>
              <a:rPr lang="en-US" dirty="0" smtClean="0"/>
              <a:t> a </a:t>
            </a:r>
            <a:r>
              <a:rPr lang="en-US" dirty="0" err="1" smtClean="0"/>
              <a:t>cacciare</a:t>
            </a:r>
            <a:r>
              <a:rPr lang="en-US" dirty="0" smtClean="0"/>
              <a:t> </a:t>
            </a:r>
            <a:r>
              <a:rPr lang="en-US" dirty="0" err="1" smtClean="0"/>
              <a:t>gli</a:t>
            </a:r>
            <a:r>
              <a:rPr lang="en-US" dirty="0" smtClean="0"/>
              <a:t> </a:t>
            </a:r>
            <a:r>
              <a:rPr lang="en-US" dirty="0" err="1" smtClean="0"/>
              <a:t>invasori</a:t>
            </a:r>
            <a:r>
              <a:rPr lang="en-US" dirty="0" smtClean="0"/>
              <a:t> e </a:t>
            </a:r>
            <a:r>
              <a:rPr lang="en-US" dirty="0" err="1" smtClean="0"/>
              <a:t>riunifica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regno</a:t>
            </a:r>
            <a:r>
              <a:rPr lang="en-US" dirty="0" smtClean="0"/>
              <a:t>.</a:t>
            </a:r>
          </a:p>
          <a:p>
            <a:r>
              <a:rPr lang="en-US" dirty="0" smtClean="0"/>
              <a:t>Il </a:t>
            </a:r>
            <a:r>
              <a:rPr lang="en-US" dirty="0" err="1" smtClean="0"/>
              <a:t>faraone</a:t>
            </a:r>
            <a:r>
              <a:rPr lang="en-US" dirty="0" smtClean="0"/>
              <a:t> </a:t>
            </a:r>
            <a:r>
              <a:rPr lang="en-US" b="1" dirty="0" err="1" smtClean="0"/>
              <a:t>Thutmosi</a:t>
            </a:r>
            <a:r>
              <a:rPr lang="en-US" b="1" dirty="0" smtClean="0"/>
              <a:t> I (1524 – 1515)</a:t>
            </a:r>
            <a:r>
              <a:rPr lang="en-US" dirty="0" smtClean="0"/>
              <a:t> </a:t>
            </a:r>
            <a:r>
              <a:rPr lang="en-US" dirty="0" err="1" smtClean="0"/>
              <a:t>Inizia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espensione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porta</a:t>
            </a:r>
            <a:r>
              <a:rPr lang="en-US" dirty="0" smtClean="0"/>
              <a:t> </a:t>
            </a:r>
            <a:r>
              <a:rPr lang="en-US" dirty="0" err="1" smtClean="0"/>
              <a:t>l’Egitto</a:t>
            </a:r>
            <a:r>
              <a:rPr lang="en-US" dirty="0" smtClean="0"/>
              <a:t> al </a:t>
            </a:r>
            <a:r>
              <a:rPr lang="en-US" dirty="0" err="1" smtClean="0"/>
              <a:t>massimo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endParaRPr lang="en-US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556125" y="3875244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925637" y="4328205"/>
            <a:ext cx="526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Sud</a:t>
            </a:r>
            <a:r>
              <a:rPr lang="en-US" dirty="0" smtClean="0"/>
              <a:t>: Si </a:t>
            </a:r>
            <a:r>
              <a:rPr lang="en-US" dirty="0" err="1" smtClean="0"/>
              <a:t>spinge</a:t>
            </a:r>
            <a:r>
              <a:rPr lang="en-US" dirty="0" smtClean="0"/>
              <a:t> </a:t>
            </a:r>
            <a:r>
              <a:rPr lang="en-US" dirty="0" err="1" smtClean="0"/>
              <a:t>oltre</a:t>
            </a:r>
            <a:r>
              <a:rPr lang="en-US" dirty="0" smtClean="0"/>
              <a:t> la </a:t>
            </a:r>
            <a:r>
              <a:rPr lang="en-US" dirty="0" err="1" smtClean="0"/>
              <a:t>terza</a:t>
            </a:r>
            <a:r>
              <a:rPr lang="en-US" dirty="0" smtClean="0"/>
              <a:t> </a:t>
            </a:r>
            <a:r>
              <a:rPr lang="en-US" dirty="0" err="1" smtClean="0"/>
              <a:t>cateratta</a:t>
            </a:r>
            <a:r>
              <a:rPr lang="en-US" dirty="0" smtClean="0"/>
              <a:t> del </a:t>
            </a:r>
            <a:r>
              <a:rPr lang="en-US" dirty="0" err="1" smtClean="0"/>
              <a:t>Nilo</a:t>
            </a:r>
            <a:r>
              <a:rPr lang="en-US" dirty="0" smtClean="0"/>
              <a:t> e </a:t>
            </a:r>
            <a:r>
              <a:rPr lang="en-US" dirty="0" err="1" smtClean="0"/>
              <a:t>riprende</a:t>
            </a:r>
            <a:r>
              <a:rPr lang="en-US" dirty="0" smtClean="0"/>
              <a:t> </a:t>
            </a:r>
            <a:r>
              <a:rPr lang="en-US" dirty="0" err="1" smtClean="0"/>
              <a:t>il</a:t>
            </a:r>
            <a:r>
              <a:rPr lang="en-US" dirty="0" smtClean="0"/>
              <a:t> </a:t>
            </a:r>
            <a:r>
              <a:rPr lang="en-US" dirty="0" err="1" smtClean="0"/>
              <a:t>pieno</a:t>
            </a:r>
            <a:r>
              <a:rPr lang="en-US" dirty="0" smtClean="0"/>
              <a:t> </a:t>
            </a:r>
            <a:r>
              <a:rPr lang="en-US" dirty="0" err="1" smtClean="0"/>
              <a:t>controllo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Nubia.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25637" y="5036655"/>
            <a:ext cx="526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Nord-</a:t>
            </a:r>
            <a:r>
              <a:rPr lang="en-US" b="1" dirty="0" err="1" smtClean="0"/>
              <a:t>Est</a:t>
            </a:r>
            <a:r>
              <a:rPr lang="en-US" dirty="0" smtClean="0"/>
              <a:t>: </a:t>
            </a:r>
            <a:r>
              <a:rPr lang="en-US" dirty="0" err="1" smtClean="0"/>
              <a:t>Giunge</a:t>
            </a:r>
            <a:r>
              <a:rPr lang="en-US" dirty="0" smtClean="0"/>
              <a:t> </a:t>
            </a:r>
            <a:r>
              <a:rPr lang="en-US" dirty="0" err="1" smtClean="0"/>
              <a:t>fino</a:t>
            </a:r>
            <a:r>
              <a:rPr lang="en-US" dirty="0" smtClean="0"/>
              <a:t> </a:t>
            </a:r>
            <a:r>
              <a:rPr lang="en-US" dirty="0" err="1" smtClean="0"/>
              <a:t>all’Eufrate</a:t>
            </a:r>
            <a:r>
              <a:rPr lang="en-US" dirty="0" smtClean="0"/>
              <a:t>: </a:t>
            </a:r>
            <a:r>
              <a:rPr lang="en-US" dirty="0" err="1" smtClean="0"/>
              <a:t>Palestina</a:t>
            </a:r>
            <a:r>
              <a:rPr lang="en-US" dirty="0" smtClean="0"/>
              <a:t> e parte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Siria</a:t>
            </a:r>
            <a:r>
              <a:rPr lang="en-US" dirty="0" smtClean="0"/>
              <a:t> </a:t>
            </a:r>
            <a:r>
              <a:rPr lang="en-US" dirty="0" err="1" smtClean="0"/>
              <a:t>entrano</a:t>
            </a:r>
            <a:r>
              <a:rPr lang="en-US" dirty="0" smtClean="0"/>
              <a:t> </a:t>
            </a:r>
            <a:r>
              <a:rPr lang="en-US" dirty="0" err="1" smtClean="0"/>
              <a:t>nel</a:t>
            </a:r>
            <a:r>
              <a:rPr lang="en-US" dirty="0" smtClean="0"/>
              <a:t>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dominio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0554" y="6199427"/>
            <a:ext cx="5756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67439" y="5700833"/>
            <a:ext cx="64882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 </a:t>
            </a:r>
            <a:r>
              <a:rPr lang="en-US" dirty="0" err="1" smtClean="0"/>
              <a:t>comunità</a:t>
            </a:r>
            <a:r>
              <a:rPr lang="en-US" dirty="0" smtClean="0"/>
              <a:t> </a:t>
            </a:r>
            <a:r>
              <a:rPr lang="en-US" dirty="0" err="1" smtClean="0"/>
              <a:t>locali</a:t>
            </a:r>
            <a:r>
              <a:rPr lang="en-US" dirty="0" smtClean="0"/>
              <a:t> </a:t>
            </a:r>
            <a:r>
              <a:rPr lang="en-US" dirty="0" err="1" smtClean="0"/>
              <a:t>mantengono</a:t>
            </a:r>
            <a:r>
              <a:rPr lang="en-US" dirty="0" smtClean="0"/>
              <a:t> un </a:t>
            </a:r>
            <a:r>
              <a:rPr lang="en-US" dirty="0" err="1" smtClean="0"/>
              <a:t>certo</a:t>
            </a:r>
            <a:r>
              <a:rPr lang="en-US" dirty="0" smtClean="0"/>
              <a:t> </a:t>
            </a:r>
            <a:r>
              <a:rPr lang="en-US" dirty="0" err="1" smtClean="0"/>
              <a:t>margine</a:t>
            </a:r>
            <a:r>
              <a:rPr lang="en-US" dirty="0" smtClean="0"/>
              <a:t> di </a:t>
            </a:r>
            <a:r>
              <a:rPr lang="en-US" dirty="0" err="1" smtClean="0"/>
              <a:t>autonomia</a:t>
            </a:r>
            <a:r>
              <a:rPr lang="en-US" dirty="0" smtClean="0"/>
              <a:t> ma </a:t>
            </a:r>
            <a:r>
              <a:rPr lang="en-US" dirty="0" err="1" smtClean="0"/>
              <a:t>devono</a:t>
            </a:r>
            <a:r>
              <a:rPr lang="en-US" dirty="0" smtClean="0"/>
              <a:t> </a:t>
            </a:r>
            <a:r>
              <a:rPr lang="en-US" dirty="0" err="1" smtClean="0"/>
              <a:t>riconoscere</a:t>
            </a:r>
            <a:r>
              <a:rPr lang="en-US" dirty="0" smtClean="0"/>
              <a:t> la </a:t>
            </a:r>
            <a:r>
              <a:rPr lang="en-US" dirty="0" err="1" smtClean="0"/>
              <a:t>superiorità</a:t>
            </a:r>
            <a:r>
              <a:rPr lang="en-US" dirty="0" smtClean="0"/>
              <a:t> </a:t>
            </a:r>
            <a:r>
              <a:rPr lang="en-US" dirty="0" err="1" smtClean="0"/>
              <a:t>della</a:t>
            </a:r>
            <a:r>
              <a:rPr lang="en-US" dirty="0" smtClean="0"/>
              <a:t>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dominatrice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554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 smtClean="0"/>
              <a:t>1570– 1085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1585765"/>
          </a:xfrm>
        </p:spPr>
        <p:txBody>
          <a:bodyPr>
            <a:normAutofit/>
          </a:bodyPr>
          <a:lstStyle/>
          <a:p>
            <a:r>
              <a:rPr lang="en-US" b="1" dirty="0" err="1" smtClean="0"/>
              <a:t>Faraone</a:t>
            </a:r>
            <a:r>
              <a:rPr lang="en-US" b="1" dirty="0" smtClean="0"/>
              <a:t> </a:t>
            </a:r>
            <a:r>
              <a:rPr lang="en-US" b="1" dirty="0" err="1" smtClean="0"/>
              <a:t>Thumtosi</a:t>
            </a:r>
            <a:r>
              <a:rPr lang="en-US" b="1" dirty="0" smtClean="0"/>
              <a:t> III </a:t>
            </a:r>
            <a:r>
              <a:rPr lang="en-US" dirty="0" smtClean="0"/>
              <a:t>(1496-1442): </a:t>
            </a:r>
            <a:r>
              <a:rPr lang="en-US" dirty="0" err="1" smtClean="0"/>
              <a:t>grande</a:t>
            </a:r>
            <a:r>
              <a:rPr lang="en-US" dirty="0" smtClean="0"/>
              <a:t> </a:t>
            </a:r>
            <a:r>
              <a:rPr lang="en-US" dirty="0" err="1" smtClean="0"/>
              <a:t>condottiero</a:t>
            </a:r>
            <a:r>
              <a:rPr lang="en-US" dirty="0" smtClean="0"/>
              <a:t> e </a:t>
            </a:r>
            <a:r>
              <a:rPr lang="en-US" dirty="0" err="1" smtClean="0"/>
              <a:t>uomo</a:t>
            </a:r>
            <a:r>
              <a:rPr lang="en-US" dirty="0" smtClean="0"/>
              <a:t> politico.</a:t>
            </a:r>
          </a:p>
          <a:p>
            <a:r>
              <a:rPr lang="en-US" dirty="0" err="1" smtClean="0"/>
              <a:t>L’Egitto</a:t>
            </a:r>
            <a:r>
              <a:rPr lang="en-US" dirty="0" smtClean="0"/>
              <a:t> </a:t>
            </a:r>
            <a:r>
              <a:rPr lang="en-US" dirty="0" err="1" smtClean="0"/>
              <a:t>raggiunge</a:t>
            </a:r>
            <a:r>
              <a:rPr lang="en-US" dirty="0" smtClean="0"/>
              <a:t> </a:t>
            </a:r>
            <a:r>
              <a:rPr lang="en-US" dirty="0" err="1" smtClean="0"/>
              <a:t>l’apice</a:t>
            </a:r>
            <a:r>
              <a:rPr lang="en-US" dirty="0" smtClean="0"/>
              <a:t> del </a:t>
            </a:r>
            <a:r>
              <a:rPr lang="en-US" dirty="0" err="1" smtClean="0"/>
              <a:t>Suo</a:t>
            </a:r>
            <a:r>
              <a:rPr lang="en-US" dirty="0" smtClean="0"/>
              <a:t> </a:t>
            </a:r>
            <a:r>
              <a:rPr lang="en-US" dirty="0" err="1" smtClean="0"/>
              <a:t>splendore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09593" y="3652994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964341" y="4446909"/>
            <a:ext cx="4597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Assume </a:t>
            </a:r>
            <a:r>
              <a:rPr lang="en-US" sz="2200" dirty="0" err="1" smtClean="0"/>
              <a:t>il</a:t>
            </a:r>
            <a:r>
              <a:rPr lang="en-US" sz="2200" dirty="0" smtClean="0"/>
              <a:t> </a:t>
            </a:r>
            <a:r>
              <a:rPr lang="en-US" sz="2200" dirty="0" err="1" smtClean="0"/>
              <a:t>controllo</a:t>
            </a:r>
            <a:r>
              <a:rPr lang="en-US" sz="2200" dirty="0" smtClean="0"/>
              <a:t> </a:t>
            </a:r>
            <a:r>
              <a:rPr lang="en-US" sz="2200" dirty="0" err="1" smtClean="0"/>
              <a:t>dell’intera</a:t>
            </a:r>
            <a:r>
              <a:rPr lang="en-US" sz="2200" dirty="0" smtClean="0"/>
              <a:t> Asia </a:t>
            </a:r>
            <a:r>
              <a:rPr lang="en-US" sz="2200" dirty="0" err="1" smtClean="0"/>
              <a:t>Minore</a:t>
            </a:r>
            <a:r>
              <a:rPr lang="en-US" sz="2200" dirty="0" smtClean="0"/>
              <a:t> e </a:t>
            </a:r>
            <a:r>
              <a:rPr lang="en-US" sz="2200" dirty="0" err="1" smtClean="0"/>
              <a:t>delle</a:t>
            </a:r>
            <a:r>
              <a:rPr lang="en-US" sz="2200" dirty="0" smtClean="0"/>
              <a:t> </a:t>
            </a:r>
            <a:r>
              <a:rPr lang="en-US" sz="2200" dirty="0" err="1" smtClean="0"/>
              <a:t>città</a:t>
            </a:r>
            <a:r>
              <a:rPr lang="en-US" sz="2200" dirty="0" smtClean="0"/>
              <a:t> </a:t>
            </a:r>
            <a:r>
              <a:rPr lang="en-US" sz="2200" dirty="0" err="1" smtClean="0"/>
              <a:t>siriane</a:t>
            </a:r>
            <a:r>
              <a:rPr lang="en-US" sz="2200" dirty="0" smtClean="0"/>
              <a:t> </a:t>
            </a:r>
            <a:r>
              <a:rPr lang="en-US" sz="2200" dirty="0" err="1" smtClean="0"/>
              <a:t>della</a:t>
            </a:r>
            <a:r>
              <a:rPr lang="en-US" sz="2200" dirty="0" smtClean="0"/>
              <a:t> costa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16781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 smtClean="0"/>
              <a:t>1570– 1085 </a:t>
            </a:r>
            <a:r>
              <a:rPr lang="en-US" sz="3300" dirty="0" err="1" smtClean="0"/>
              <a:t>a.C</a:t>
            </a:r>
            <a:r>
              <a:rPr lang="en-US" sz="3300" dirty="0" smtClean="0"/>
              <a:t>.</a:t>
            </a: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158576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Faraone</a:t>
            </a:r>
            <a:r>
              <a:rPr lang="en-US" b="1" dirty="0" smtClean="0"/>
              <a:t> </a:t>
            </a:r>
            <a:r>
              <a:rPr lang="en-US" b="1" dirty="0" err="1" smtClean="0"/>
              <a:t>Amenofi</a:t>
            </a:r>
            <a:r>
              <a:rPr lang="en-US" b="1" dirty="0" smtClean="0"/>
              <a:t> IV </a:t>
            </a:r>
            <a:r>
              <a:rPr lang="en-US" dirty="0" smtClean="0"/>
              <a:t>(1377- 1358): </a:t>
            </a:r>
            <a:r>
              <a:rPr lang="en-US" dirty="0" err="1" smtClean="0"/>
              <a:t>periodo</a:t>
            </a:r>
            <a:r>
              <a:rPr lang="en-US" dirty="0" smtClean="0"/>
              <a:t> di </a:t>
            </a:r>
            <a:r>
              <a:rPr lang="en-US" dirty="0" err="1" smtClean="0"/>
              <a:t>instabilità</a:t>
            </a:r>
            <a:r>
              <a:rPr lang="en-US" dirty="0" smtClean="0"/>
              <a:t> </a:t>
            </a:r>
            <a:r>
              <a:rPr lang="en-US" dirty="0" err="1" smtClean="0"/>
              <a:t>politica</a:t>
            </a:r>
            <a:r>
              <a:rPr lang="en-US" dirty="0" smtClean="0"/>
              <a:t> e </a:t>
            </a:r>
            <a:r>
              <a:rPr lang="en-US" dirty="0" err="1" smtClean="0"/>
              <a:t>decadenza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potenza</a:t>
            </a:r>
            <a:r>
              <a:rPr lang="en-US" dirty="0" smtClean="0"/>
              <a:t> </a:t>
            </a:r>
            <a:r>
              <a:rPr lang="en-US" dirty="0" err="1" smtClean="0"/>
              <a:t>Hittita</a:t>
            </a:r>
            <a:r>
              <a:rPr lang="en-US" dirty="0" smtClean="0"/>
              <a:t> </a:t>
            </a:r>
            <a:r>
              <a:rPr lang="en-US" dirty="0" err="1" smtClean="0"/>
              <a:t>occupa</a:t>
            </a:r>
            <a:r>
              <a:rPr lang="en-US" dirty="0" smtClean="0"/>
              <a:t> </a:t>
            </a:r>
            <a:r>
              <a:rPr lang="en-US" dirty="0" err="1" smtClean="0"/>
              <a:t>alcuni</a:t>
            </a:r>
            <a:r>
              <a:rPr lang="en-US" dirty="0" smtClean="0"/>
              <a:t> </a:t>
            </a:r>
            <a:r>
              <a:rPr lang="en-US" dirty="0" err="1" smtClean="0"/>
              <a:t>territori</a:t>
            </a:r>
            <a:r>
              <a:rPr lang="en-US" dirty="0" smtClean="0"/>
              <a:t> </a:t>
            </a:r>
            <a:r>
              <a:rPr lang="en-US" dirty="0" err="1" smtClean="0"/>
              <a:t>asiatici</a:t>
            </a:r>
            <a:r>
              <a:rPr lang="en-US" dirty="0" smtClean="0"/>
              <a:t> </a:t>
            </a:r>
            <a:r>
              <a:rPr lang="en-US" dirty="0" err="1" smtClean="0"/>
              <a:t>triburari</a:t>
            </a:r>
            <a:r>
              <a:rPr lang="en-US" dirty="0" smtClean="0"/>
              <a:t> </a:t>
            </a:r>
            <a:r>
              <a:rPr lang="en-US" dirty="0" err="1" smtClean="0"/>
              <a:t>dell’egitto</a:t>
            </a:r>
            <a:endParaRPr lang="en-US" dirty="0" smtClean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409593" y="3875244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2110873" y="4446909"/>
            <a:ext cx="4597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 smtClean="0"/>
              <a:t>Battaglia</a:t>
            </a:r>
            <a:r>
              <a:rPr lang="en-US" sz="2200" dirty="0" smtClean="0"/>
              <a:t> di </a:t>
            </a:r>
            <a:r>
              <a:rPr lang="en-US" sz="2200" dirty="0" err="1" smtClean="0"/>
              <a:t>Qadesh</a:t>
            </a:r>
            <a:r>
              <a:rPr lang="en-US" sz="2200" dirty="0" smtClean="0"/>
              <a:t> (1275): </a:t>
            </a:r>
          </a:p>
          <a:p>
            <a:pPr algn="ctr"/>
            <a:r>
              <a:rPr lang="en-US" sz="2200" dirty="0" err="1" smtClean="0"/>
              <a:t>Muwatalli</a:t>
            </a:r>
            <a:r>
              <a:rPr lang="en-US" sz="2200" dirty="0" smtClean="0"/>
              <a:t> </a:t>
            </a:r>
            <a:r>
              <a:rPr lang="en-US" sz="2200" dirty="0" err="1" smtClean="0"/>
              <a:t>vs</a:t>
            </a:r>
            <a:r>
              <a:rPr lang="en-US" sz="2200" dirty="0" smtClean="0"/>
              <a:t> Ramses II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70853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riforma religiosa di </a:t>
            </a:r>
            <a:r>
              <a:rPr lang="it-IT" dirty="0" err="1" smtClean="0"/>
              <a:t>Amenofi</a:t>
            </a:r>
            <a:r>
              <a:rPr lang="it-IT" dirty="0" smtClean="0"/>
              <a:t> IV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Amenofi</a:t>
            </a:r>
            <a:r>
              <a:rPr lang="it-IT" dirty="0" smtClean="0"/>
              <a:t> fondò una religione monoteista proclamando il culto di Aton, il disco solare.</a:t>
            </a:r>
          </a:p>
          <a:p>
            <a:r>
              <a:rPr lang="it-IT" dirty="0" smtClean="0"/>
              <a:t>Egli mutò il suo nome in </a:t>
            </a:r>
            <a:r>
              <a:rPr lang="it-IT" dirty="0" err="1" smtClean="0"/>
              <a:t>Echnaton</a:t>
            </a:r>
            <a:r>
              <a:rPr lang="it-IT" dirty="0" smtClean="0"/>
              <a:t> “amato da Aton” e soppresse il culto di Ammone.</a:t>
            </a:r>
            <a:endParaRPr lang="it-IT" dirty="0"/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Freccia giù 3"/>
          <p:cNvSpPr/>
          <p:nvPr/>
        </p:nvSpPr>
        <p:spPr>
          <a:xfrm>
            <a:off x="4639733" y="4013200"/>
            <a:ext cx="484632" cy="711200"/>
          </a:xfrm>
          <a:prstGeom prst="downArrow">
            <a:avLst>
              <a:gd name="adj1" fmla="val 77953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54667" y="4910667"/>
            <a:ext cx="6800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solidFill>
                  <a:srgbClr val="FFFF00"/>
                </a:solidFill>
              </a:rPr>
              <a:t>OPPOSIZIONE DELLA CLASSE SACERDOTALE </a:t>
            </a:r>
            <a:endParaRPr lang="it-IT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611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Dalle Storie di Erodoto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8358" y="2621448"/>
            <a:ext cx="7167284" cy="350471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3200" i="1" dirty="0" smtClean="0"/>
              <a:t>	L’Egitto è il paese che il Nilo irriga coprendolo e sono Egiziani tutti quelli che abitando sotto la città di </a:t>
            </a:r>
            <a:r>
              <a:rPr lang="it-IT" sz="3200" i="1" dirty="0" err="1" smtClean="0"/>
              <a:t>Elefantina</a:t>
            </a:r>
            <a:r>
              <a:rPr lang="it-IT" sz="3200" i="1" dirty="0" smtClean="0"/>
              <a:t> attingono acqua a questo fiume” (Storie II, 18)</a:t>
            </a:r>
            <a:endParaRPr lang="it-IT" sz="3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 </a:t>
            </a:r>
            <a:r>
              <a:rPr lang="it-IT" dirty="0" err="1" smtClean="0"/>
              <a:t>Amenofi</a:t>
            </a:r>
            <a:r>
              <a:rPr lang="it-IT" dirty="0" smtClean="0"/>
              <a:t> a Tutankhamon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it-IT" sz="2800" dirty="0" smtClean="0"/>
              <a:t>Con l’ascesa al trono del giovane figlio di </a:t>
            </a:r>
            <a:r>
              <a:rPr lang="it-IT" sz="2800" dirty="0" err="1" smtClean="0"/>
              <a:t>Amenofi</a:t>
            </a:r>
            <a:r>
              <a:rPr lang="it-IT" sz="2800" dirty="0" smtClean="0"/>
              <a:t>, fu ripristinato il culto di Ammone; infatti il giovane si chiamava </a:t>
            </a:r>
            <a:r>
              <a:rPr lang="it-IT" sz="2800" dirty="0" err="1"/>
              <a:t>T</a:t>
            </a:r>
            <a:r>
              <a:rPr lang="it-IT" sz="2800" dirty="0" err="1" smtClean="0"/>
              <a:t>utankh</a:t>
            </a:r>
            <a:r>
              <a:rPr lang="it-IT" sz="2800" dirty="0" smtClean="0"/>
              <a:t> –Aton, ma, in ossequio ad Ammone, cambiò il nome in </a:t>
            </a:r>
            <a:r>
              <a:rPr lang="it-IT" sz="2800" dirty="0" err="1" smtClean="0"/>
              <a:t>Tutankh-Amon</a:t>
            </a:r>
            <a:r>
              <a:rPr lang="it-IT" sz="2800" dirty="0" smtClean="0"/>
              <a:t> (“</a:t>
            </a:r>
            <a:r>
              <a:rPr lang="it-IT" sz="2800" i="1" dirty="0" smtClean="0"/>
              <a:t>immagine vivente di </a:t>
            </a:r>
            <a:r>
              <a:rPr lang="it-IT" sz="2800" i="1" dirty="0" err="1" smtClean="0"/>
              <a:t>Amon</a:t>
            </a:r>
            <a:r>
              <a:rPr lang="it-IT" sz="2800" dirty="0" smtClean="0"/>
              <a:t>”) e riportò la capitale a Tebe riallacciando i rapporti con la classe sacerdotale</a:t>
            </a:r>
            <a:r>
              <a:rPr lang="it-IT" dirty="0" smtClean="0"/>
              <a:t>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030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NUOVO REGNO</a:t>
            </a:r>
            <a:br>
              <a:rPr lang="en-US" dirty="0" smtClean="0"/>
            </a:br>
            <a:r>
              <a:rPr lang="en-US" sz="3300" dirty="0"/>
              <a:t>1570– 1085 </a:t>
            </a:r>
            <a:r>
              <a:rPr lang="en-US" sz="3300" dirty="0" err="1"/>
              <a:t>a.C</a:t>
            </a:r>
            <a:r>
              <a:rPr lang="en-US" sz="3300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2044701"/>
            <a:ext cx="7167284" cy="918281"/>
          </a:xfrm>
        </p:spPr>
        <p:txBody>
          <a:bodyPr>
            <a:normAutofit/>
          </a:bodyPr>
          <a:lstStyle/>
          <a:p>
            <a:r>
              <a:rPr lang="en-US" dirty="0" err="1" smtClean="0"/>
              <a:t>Intorno</a:t>
            </a:r>
            <a:r>
              <a:rPr lang="en-US" dirty="0" smtClean="0"/>
              <a:t> al 1200 </a:t>
            </a:r>
            <a:r>
              <a:rPr lang="en-US" dirty="0" err="1" smtClean="0"/>
              <a:t>a.C</a:t>
            </a:r>
            <a:r>
              <a:rPr lang="en-US" dirty="0" smtClean="0"/>
              <a:t>. </a:t>
            </a:r>
            <a:r>
              <a:rPr lang="en-US" dirty="0" err="1" smtClean="0"/>
              <a:t>Egitto</a:t>
            </a:r>
            <a:r>
              <a:rPr lang="en-US" dirty="0" smtClean="0"/>
              <a:t> </a:t>
            </a:r>
            <a:r>
              <a:rPr lang="en-US" dirty="0" err="1" smtClean="0"/>
              <a:t>esposto</a:t>
            </a:r>
            <a:r>
              <a:rPr lang="en-US" dirty="0" smtClean="0"/>
              <a:t> al </a:t>
            </a:r>
            <a:r>
              <a:rPr lang="en-US" dirty="0" err="1" smtClean="0"/>
              <a:t>pericolo</a:t>
            </a:r>
            <a:r>
              <a:rPr lang="en-US" dirty="0" smtClean="0"/>
              <a:t> </a:t>
            </a:r>
            <a:r>
              <a:rPr lang="en-US" dirty="0" err="1" smtClean="0"/>
              <a:t>delle</a:t>
            </a:r>
            <a:r>
              <a:rPr lang="en-US" dirty="0" smtClean="0"/>
              <a:t> </a:t>
            </a:r>
            <a:r>
              <a:rPr lang="en-US" dirty="0" err="1" smtClean="0"/>
              <a:t>invasioni</a:t>
            </a:r>
            <a:r>
              <a:rPr lang="en-US" dirty="0" smtClean="0"/>
              <a:t> </a:t>
            </a:r>
            <a:r>
              <a:rPr lang="en-US" dirty="0" err="1" smtClean="0"/>
              <a:t>dei</a:t>
            </a:r>
            <a:r>
              <a:rPr lang="en-US" dirty="0" smtClean="0"/>
              <a:t> </a:t>
            </a:r>
            <a:r>
              <a:rPr lang="en-US" dirty="0" err="1" smtClean="0"/>
              <a:t>cosidetti</a:t>
            </a:r>
            <a:r>
              <a:rPr lang="en-US" dirty="0" smtClean="0"/>
              <a:t> </a:t>
            </a:r>
            <a:r>
              <a:rPr lang="en-US" dirty="0" err="1" smtClean="0"/>
              <a:t>Popoli</a:t>
            </a:r>
            <a:r>
              <a:rPr lang="en-US" dirty="0" smtClean="0"/>
              <a:t> del Mare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4504634" y="3034349"/>
            <a:ext cx="0" cy="4445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12775" y="3698022"/>
            <a:ext cx="7947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Ramses III (1185-1154), ultimo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faraone</a:t>
            </a:r>
            <a:r>
              <a:rPr lang="en-US" sz="2000" dirty="0" smtClean="0"/>
              <a:t> del </a:t>
            </a:r>
            <a:r>
              <a:rPr lang="en-US" sz="2000" dirty="0" err="1" smtClean="0"/>
              <a:t>nuovo</a:t>
            </a:r>
            <a:r>
              <a:rPr lang="en-US" sz="2000" dirty="0" smtClean="0"/>
              <a:t> </a:t>
            </a:r>
            <a:r>
              <a:rPr lang="en-US" sz="2000" dirty="0" err="1" smtClean="0"/>
              <a:t>regno</a:t>
            </a:r>
            <a:endParaRPr lang="en-US" sz="2000" dirty="0" smtClean="0"/>
          </a:p>
          <a:p>
            <a:r>
              <a:rPr lang="en-US" sz="2000" dirty="0" err="1" smtClean="0"/>
              <a:t>Riesce</a:t>
            </a:r>
            <a:r>
              <a:rPr lang="en-US" sz="2000" dirty="0" smtClean="0"/>
              <a:t> a </a:t>
            </a:r>
            <a:r>
              <a:rPr lang="en-US" sz="2000" dirty="0" err="1" smtClean="0"/>
              <a:t>respingerli</a:t>
            </a:r>
            <a:r>
              <a:rPr lang="en-US" sz="2000" dirty="0" smtClean="0"/>
              <a:t>, ma </a:t>
            </a:r>
            <a:r>
              <a:rPr lang="en-US" sz="2000" dirty="0" err="1" smtClean="0"/>
              <a:t>perde</a:t>
            </a:r>
            <a:r>
              <a:rPr lang="en-US" sz="2000" dirty="0" smtClean="0"/>
              <a:t> Nubia e </a:t>
            </a:r>
            <a:r>
              <a:rPr lang="en-US" sz="2000" dirty="0" err="1" smtClean="0"/>
              <a:t>Palestina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0488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DECADENZA</a:t>
            </a:r>
            <a:br>
              <a:rPr lang="en-US" dirty="0" smtClean="0"/>
            </a:br>
            <a:endParaRPr lang="en-US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8358" y="1702818"/>
            <a:ext cx="7167284" cy="44347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LUNGO PERIODO DI CRISI POLITICA ECONOMICA E SOCIALE</a:t>
            </a:r>
          </a:p>
          <a:p>
            <a:r>
              <a:rPr lang="en-US" dirty="0" smtClean="0"/>
              <a:t>FARAONI DI ORIGINE STRANIERA: LIBICI, NUBIANI E ASSIRI</a:t>
            </a:r>
          </a:p>
          <a:p>
            <a:r>
              <a:rPr lang="en-US" dirty="0" smtClean="0"/>
              <a:t>525 </a:t>
            </a:r>
            <a:r>
              <a:rPr lang="en-US" dirty="0" err="1" smtClean="0"/>
              <a:t>a.C</a:t>
            </a:r>
            <a:r>
              <a:rPr lang="en-US" dirty="0" smtClean="0"/>
              <a:t>. EGITTO </a:t>
            </a:r>
            <a:r>
              <a:rPr lang="en-US" b="1" dirty="0" smtClean="0"/>
              <a:t>PROVINCIA DELL’IMPERO PERSIANO</a:t>
            </a:r>
          </a:p>
          <a:p>
            <a:r>
              <a:rPr lang="en-US" dirty="0" smtClean="0"/>
              <a:t>333 </a:t>
            </a:r>
            <a:r>
              <a:rPr lang="en-US" dirty="0" err="1" smtClean="0"/>
              <a:t>a.C</a:t>
            </a:r>
            <a:r>
              <a:rPr lang="en-US" dirty="0" smtClean="0"/>
              <a:t>. EGITTO </a:t>
            </a:r>
            <a:r>
              <a:rPr lang="en-US" b="1" dirty="0" smtClean="0"/>
              <a:t>CONQUISTATO DA ALESSANDRO MAGNO</a:t>
            </a:r>
          </a:p>
          <a:p>
            <a:r>
              <a:rPr lang="en-US" dirty="0" smtClean="0"/>
              <a:t>30 </a:t>
            </a:r>
            <a:r>
              <a:rPr lang="en-US" dirty="0" err="1" smtClean="0"/>
              <a:t>a.C</a:t>
            </a:r>
            <a:r>
              <a:rPr lang="en-US" dirty="0" smtClean="0"/>
              <a:t>. EGITTO </a:t>
            </a:r>
            <a:r>
              <a:rPr lang="en-US" b="1" dirty="0" smtClean="0"/>
              <a:t>PROVINCIA DEL NASCENTE IMPERO ROMANO</a:t>
            </a:r>
          </a:p>
        </p:txBody>
      </p:sp>
    </p:spTree>
    <p:extLst>
      <p:ext uri="{BB962C8B-B14F-4D97-AF65-F5344CB8AC3E}">
        <p14:creationId xmlns:p14="http://schemas.microsoft.com/office/powerpoint/2010/main" val="1492952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POSIZIONE GEOGRAFICA (</a:t>
            </a:r>
            <a:r>
              <a:rPr lang="it-IT" dirty="0" err="1" smtClean="0"/>
              <a:t>1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6" name="Immagine 5" descr="afrique09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775" y="1735981"/>
            <a:ext cx="6629057" cy="512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POSIZIONE GEOGRAFICA (</a:t>
            </a:r>
            <a:r>
              <a:rPr lang="it-IT" dirty="0" err="1" smtClean="0"/>
              <a:t>2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Carta-fisic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438" y="1735981"/>
            <a:ext cx="5955135" cy="5122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POSIZIONE GEOGRAFICA (</a:t>
            </a:r>
            <a:r>
              <a:rPr lang="it-IT" dirty="0" err="1" smtClean="0"/>
              <a:t>3</a:t>
            </a:r>
            <a:r>
              <a:rPr lang="it-IT" dirty="0" smtClean="0"/>
              <a:t>)</a:t>
            </a:r>
            <a:endParaRPr lang="it-IT" dirty="0"/>
          </a:p>
        </p:txBody>
      </p:sp>
      <p:pic>
        <p:nvPicPr>
          <p:cNvPr id="3" name="Immagine 2" descr="InstabileMedioOriente8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40838"/>
            <a:ext cx="9143999" cy="5017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DAL SATELLITE</a:t>
            </a:r>
            <a:endParaRPr lang="it-IT" dirty="0"/>
          </a:p>
        </p:txBody>
      </p:sp>
      <p:pic>
        <p:nvPicPr>
          <p:cNvPr id="3" name="Immagine 2" descr="Mediterranean_Sea_16.61811E_38.99124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30547"/>
            <a:ext cx="9144000" cy="50274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PO’ </a:t>
            </a:r>
            <a:r>
              <a:rPr lang="it-IT" dirty="0" err="1" smtClean="0"/>
              <a:t>DI</a:t>
            </a:r>
            <a:r>
              <a:rPr lang="it-IT" dirty="0" smtClean="0"/>
              <a:t> </a:t>
            </a:r>
            <a:r>
              <a:rPr lang="it-IT" dirty="0" err="1" smtClean="0"/>
              <a:t>DATI…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99509" y="1557615"/>
            <a:ext cx="7691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000" dirty="0" smtClean="0"/>
              <a:t>Il fiume Nilo nasce dai grandi laghi equatoriali dell’Africa e dalle montagne dell’Etiopia e scorre in direzione Nord, verso il Mediterraneo. Per un primo tratto il suo corso è tumultuoso, ma poi a circa 1200 km dal mare, superata l’ultima </a:t>
            </a:r>
            <a:r>
              <a:rPr lang="it-IT" sz="3000" b="1" dirty="0" smtClean="0"/>
              <a:t>cataratta</a:t>
            </a:r>
            <a:r>
              <a:rPr lang="it-IT" sz="3000" dirty="0" smtClean="0"/>
              <a:t>, il fiume scorre lento e fangoso, fino al delta, dove si frammenta in numerosi bracci. </a:t>
            </a:r>
            <a:endParaRPr lang="it-IT" sz="3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Crepuscolo">
  <a:themeElements>
    <a:clrScheme name="Crepuscolo">
      <a:dk1>
        <a:sysClr val="windowText" lastClr="000000"/>
      </a:dk1>
      <a:lt1>
        <a:sysClr val="window" lastClr="FFFFFF"/>
      </a:lt1>
      <a:dk2>
        <a:srgbClr val="54638C"/>
      </a:dk2>
      <a:lt2>
        <a:srgbClr val="8D9AB3"/>
      </a:lt2>
      <a:accent1>
        <a:srgbClr val="FFAF03"/>
      </a:accent1>
      <a:accent2>
        <a:srgbClr val="FDE689"/>
      </a:accent2>
      <a:accent3>
        <a:srgbClr val="9E82E7"/>
      </a:accent3>
      <a:accent4>
        <a:srgbClr val="9735BB"/>
      </a:accent4>
      <a:accent5>
        <a:srgbClr val="BF2B2B"/>
      </a:accent5>
      <a:accent6>
        <a:srgbClr val="ED7307"/>
      </a:accent6>
      <a:hlink>
        <a:srgbClr val="FFAF03"/>
      </a:hlink>
      <a:folHlink>
        <a:srgbClr val="FDE689"/>
      </a:folHlink>
    </a:clrScheme>
    <a:fontScheme name="Crepuscolo">
      <a:majorFont>
        <a:latin typeface="Century Gothic"/>
        <a:ea typeface=""/>
        <a:cs typeface=""/>
        <a:font script="Jpan" typeface="ＭＳ Ｐゴシック"/>
      </a:majorFont>
      <a:minorFont>
        <a:latin typeface="Century Gothic"/>
        <a:ea typeface=""/>
        <a:cs typeface=""/>
        <a:font script="Jpan" typeface="ＭＳ Ｐゴシック"/>
      </a:minorFont>
    </a:fontScheme>
    <a:fmtScheme name="Crepuscol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100000"/>
                <a:shade val="94000"/>
                <a:satMod val="13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38100" dist="12700" dir="5400000">
              <a:srgbClr val="FFFFFF">
                <a:alpha val="75000"/>
              </a:srgbClr>
            </a:innerShdw>
            <a:outerShdw blurRad="88900" dist="50800" dir="5400000" sx="102000" sy="102000" algn="tr" rotWithShape="0">
              <a:srgbClr val="808080">
                <a:alpha val="50000"/>
              </a:srgbClr>
            </a:outerShdw>
          </a:effectLst>
        </a:effectStyle>
        <a:effectStyle>
          <a:effectLst>
            <a:outerShdw blurRad="317500" dist="762000" dir="5400000" sy="45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alanced" dir="tl"/>
          </a:scene3d>
          <a:sp3d extrusionH="12700" prstMaterial="softEdge">
            <a:bevelT w="38100" h="1270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200000"/>
              </a:schemeClr>
              <a:schemeClr val="phClr">
                <a:tint val="3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20000"/>
                <a:satMod val="200000"/>
              </a:schemeClr>
              <a:schemeClr val="phClr">
                <a:tint val="5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Crepuscolo.thmx</Template>
  <TotalTime>307</TotalTime>
  <Words>1541</Words>
  <Application>Microsoft Macintosh PowerPoint</Application>
  <PresentationFormat>Presentazione su schermo (4:3)</PresentationFormat>
  <Paragraphs>122</Paragraphs>
  <Slides>42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42</vt:i4>
      </vt:variant>
    </vt:vector>
  </HeadingPairs>
  <TitlesOfParts>
    <vt:vector size="43" baseType="lpstr">
      <vt:lpstr>Crepuscolo</vt:lpstr>
      <vt:lpstr>L’EGITTO </vt:lpstr>
      <vt:lpstr>CHE COSA SAPPIAMO GIA’?</vt:lpstr>
      <vt:lpstr>Dalle Storie di Erodoto (1)</vt:lpstr>
      <vt:lpstr>Dalle Storie di Erodoto (2)</vt:lpstr>
      <vt:lpstr>LA POSIZIONE GEOGRAFICA (1)</vt:lpstr>
      <vt:lpstr>LA POSIZIONE GEOGRAFICA (2)</vt:lpstr>
      <vt:lpstr>LA POSIZIONE GEOGRAFICA (3)</vt:lpstr>
      <vt:lpstr>DAL SATELLITE</vt:lpstr>
      <vt:lpstr>UN PO’ DI DATI…</vt:lpstr>
      <vt:lpstr>LA DIVISIONE DELL’EGITTO</vt:lpstr>
      <vt:lpstr>ALTO E BASSO EGITTO</vt:lpstr>
      <vt:lpstr>IL NILO</vt:lpstr>
      <vt:lpstr>DALL’AEREO</vt:lpstr>
      <vt:lpstr>IL DELTA  </vt:lpstr>
      <vt:lpstr>IL DELTA DAL SATELLITE</vt:lpstr>
      <vt:lpstr>IL REGIME DEL NILO</vt:lpstr>
      <vt:lpstr>LA REGOLARITA’ DEL NILO</vt:lpstr>
      <vt:lpstr>IL PAESE DEI CANALI </vt:lpstr>
      <vt:lpstr>L’organizzazione burocratica</vt:lpstr>
      <vt:lpstr>REGNI E PERIODI INTERMEDI</vt:lpstr>
      <vt:lpstr>CONOSCENZA DELLA STORIA EGIZIA</vt:lpstr>
      <vt:lpstr>LA TEOCRAZIA</vt:lpstr>
      <vt:lpstr>LE FASI DELLA STORIA EGIZIA</vt:lpstr>
      <vt:lpstr>Periodo predinastico</vt:lpstr>
      <vt:lpstr>ANTICO REGNO 2650-2200 a.C.</vt:lpstr>
      <vt:lpstr>Presentazione di PowerPoint</vt:lpstr>
      <vt:lpstr>PRIMO PERIODO INTERMEDIO 2200 – 2040 a.C.</vt:lpstr>
      <vt:lpstr>Da un antico papiro...</vt:lpstr>
      <vt:lpstr>MEDIO REGNO 2040– 1786 a.C.</vt:lpstr>
      <vt:lpstr>SECONDO PERIODO INTERMEDIO 1786 – 1570 a.C.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NUOVO REGNO 1570– 1085 a.C.</vt:lpstr>
      <vt:lpstr>NUOVO REGNO 1570– 1085 a.C.</vt:lpstr>
      <vt:lpstr>NUOVO REGNO 1570– 1085 a.C.</vt:lpstr>
      <vt:lpstr>La riforma religiosa di Amenofi IV </vt:lpstr>
      <vt:lpstr>Da Amenofi a Tutankhamon</vt:lpstr>
      <vt:lpstr>NUOVO REGNO 1570– 1085 a.C.</vt:lpstr>
      <vt:lpstr>DECADENZA </vt:lpstr>
    </vt:vector>
  </TitlesOfParts>
  <Company>Liceo MALPIGHI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L’EGITTO </dc:title>
  <dc:creator>Mara Ferroni</dc:creator>
  <cp:lastModifiedBy>Mara Ferroni</cp:lastModifiedBy>
  <cp:revision>26</cp:revision>
  <dcterms:created xsi:type="dcterms:W3CDTF">2016-11-16T06:32:51Z</dcterms:created>
  <dcterms:modified xsi:type="dcterms:W3CDTF">2016-11-29T05:03:42Z</dcterms:modified>
</cp:coreProperties>
</file>